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ill Sans"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PhUZiY8oDMU3wWowk5vLgJHFB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Pierr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196" name="Google Shape;1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Symbol" panose="05050102010706020507" pitchFamily="18" charset="2"/>
                <a:cs typeface="Symbol" panose="05050102010706020507" pitchFamily="18" charset="2"/>
              </a:rPr>
              <a:t>      </a:t>
            </a:r>
            <a:endParaRPr dirty="0">
              <a:latin typeface="Gill Sans"/>
              <a:ea typeface="Gill Sans"/>
              <a:cs typeface="Gill Sans"/>
              <a:sym typeface="Gill Sans"/>
            </a:endParaRPr>
          </a:p>
        </p:txBody>
      </p:sp>
      <p:sp>
        <p:nvSpPr>
          <p:cNvPr id="273" name="Google Shape;27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81" name="Google Shape;281;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2cfab0c881_1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2cfab0c881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99" name="Google Shape;299;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07" name="Google Shape;307;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15" name="Google Shape;315;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23" name="Google Shape;3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37" name="Google Shape;337;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45" name="Google Shape;345;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53" name="Google Shape;353;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cfab0c881_1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02" name="Google Shape;202;g22cfab0c881_1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367" name="Google Shape;367;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11" name="Google Shape;2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21" name="Google Shape;2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29" name="Google Shape;22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37" name="Google Shape;2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48" name="Google Shape;248;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Gill Sans"/>
              <a:ea typeface="Gill Sans"/>
              <a:cs typeface="Gill Sans"/>
              <a:sym typeface="Gill Sans"/>
            </a:endParaRPr>
          </a:p>
        </p:txBody>
      </p:sp>
      <p:sp>
        <p:nvSpPr>
          <p:cNvPr id="257" name="Google Shape;257;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Gill Sans"/>
              <a:ea typeface="Gill Sans"/>
              <a:cs typeface="Gill Sans"/>
              <a:sym typeface="Gill Sans"/>
            </a:endParaRPr>
          </a:p>
        </p:txBody>
      </p:sp>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29"/>
          <p:cNvPicPr preferRelativeResize="0"/>
          <p:nvPr/>
        </p:nvPicPr>
        <p:blipFill rotWithShape="1">
          <a:blip r:embed="rId2">
            <a:alphaModFix/>
          </a:blip>
          <a:srcRect l="2241" b="2240"/>
          <a:stretch/>
        </p:blipFill>
        <p:spPr>
          <a:xfrm>
            <a:off x="203200" y="152399"/>
            <a:ext cx="11785600" cy="6555326"/>
          </a:xfrm>
          <a:prstGeom prst="rect">
            <a:avLst/>
          </a:prstGeom>
          <a:solidFill>
            <a:srgbClr val="CFCDC9"/>
          </a:solidFill>
          <a:ln>
            <a:noFill/>
          </a:ln>
        </p:spPr>
      </p:pic>
      <p:sp>
        <p:nvSpPr>
          <p:cNvPr id="18" name="Google Shape;18;p29"/>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9"/>
          <p:cNvSpPr txBox="1">
            <a:spLocks noGrp="1"/>
          </p:cNvSpPr>
          <p:nvPr>
            <p:ph type="ctrTitle"/>
          </p:nvPr>
        </p:nvSpPr>
        <p:spPr>
          <a:xfrm>
            <a:off x="914400" y="2133600"/>
            <a:ext cx="73152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a:spLocks noGrp="1"/>
          </p:cNvSpPr>
          <p:nvPr>
            <p:ph type="subTitle" idx="1"/>
          </p:nvPr>
        </p:nvSpPr>
        <p:spPr>
          <a:xfrm>
            <a:off x="914400" y="4114800"/>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3" name="Google Shape;23;p29"/>
          <p:cNvCxnSpPr/>
          <p:nvPr/>
        </p:nvCxnSpPr>
        <p:spPr>
          <a:xfrm>
            <a:off x="1016000" y="3886200"/>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29"/>
          <p:cNvSpPr txBox="1">
            <a:spLocks noGrp="1"/>
          </p:cNvSpPr>
          <p:nvPr>
            <p:ph type="body" idx="2"/>
          </p:nvPr>
        </p:nvSpPr>
        <p:spPr>
          <a:xfrm rot="-5400000">
            <a:off x="104940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5" name="Google Shape;25;p29"/>
          <p:cNvPicPr preferRelativeResize="0"/>
          <p:nvPr/>
        </p:nvPicPr>
        <p:blipFill rotWithShape="1">
          <a:blip r:embed="rId3">
            <a:alphaModFix/>
          </a:blip>
          <a:srcRect/>
          <a:stretch/>
        </p:blipFill>
        <p:spPr>
          <a:xfrm>
            <a:off x="922030" y="685800"/>
            <a:ext cx="2417821" cy="544010"/>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82"/>
        <p:cNvGrpSpPr/>
        <p:nvPr/>
      </p:nvGrpSpPr>
      <p:grpSpPr>
        <a:xfrm>
          <a:off x="0" y="0"/>
          <a:ext cx="0" cy="0"/>
          <a:chOff x="0" y="0"/>
          <a:chExt cx="0" cy="0"/>
        </a:xfrm>
      </p:grpSpPr>
      <p:sp>
        <p:nvSpPr>
          <p:cNvPr id="83" name="Google Shape;83;p39"/>
          <p:cNvSpPr txBox="1">
            <a:spLocks noGrp="1"/>
          </p:cNvSpPr>
          <p:nvPr>
            <p:ph type="body" idx="1"/>
          </p:nvPr>
        </p:nvSpPr>
        <p:spPr>
          <a:xfrm>
            <a:off x="914805" y="1600200"/>
            <a:ext cx="335239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 name="Google Shape;84;p39"/>
          <p:cNvSpPr txBox="1">
            <a:spLocks noGrp="1"/>
          </p:cNvSpPr>
          <p:nvPr>
            <p:ph type="body" idx="2"/>
          </p:nvPr>
        </p:nvSpPr>
        <p:spPr>
          <a:xfrm>
            <a:off x="7924800" y="1600200"/>
            <a:ext cx="33532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5" name="Google Shape;85;p39"/>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9"/>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39"/>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body" idx="3"/>
          </p:nvPr>
        </p:nvSpPr>
        <p:spPr>
          <a:xfrm>
            <a:off x="4419398" y="1600200"/>
            <a:ext cx="33532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90"/>
        <p:cNvGrpSpPr/>
        <p:nvPr/>
      </p:nvGrpSpPr>
      <p:grpSpPr>
        <a:xfrm>
          <a:off x="0" y="0"/>
          <a:ext cx="0" cy="0"/>
          <a:chOff x="0" y="0"/>
          <a:chExt cx="0" cy="0"/>
        </a:xfrm>
      </p:grpSpPr>
      <p:sp>
        <p:nvSpPr>
          <p:cNvPr id="91" name="Google Shape;91;p40"/>
          <p:cNvSpPr>
            <a:spLocks noGrp="1"/>
          </p:cNvSpPr>
          <p:nvPr>
            <p:ph type="pic" idx="2"/>
          </p:nvPr>
        </p:nvSpPr>
        <p:spPr>
          <a:xfrm>
            <a:off x="203200" y="3429000"/>
            <a:ext cx="11785600" cy="3276600"/>
          </a:xfrm>
          <a:prstGeom prst="rect">
            <a:avLst/>
          </a:prstGeom>
          <a:solidFill>
            <a:srgbClr val="E7E7E5"/>
          </a:solidFill>
          <a:ln>
            <a:noFill/>
          </a:ln>
        </p:spPr>
      </p:sp>
      <p:sp>
        <p:nvSpPr>
          <p:cNvPr id="92" name="Google Shape;92;p40"/>
          <p:cNvSpPr txBox="1">
            <a:spLocks noGrp="1"/>
          </p:cNvSpPr>
          <p:nvPr>
            <p:ph type="body" idx="1"/>
          </p:nvPr>
        </p:nvSpPr>
        <p:spPr>
          <a:xfrm>
            <a:off x="914400" y="1600200"/>
            <a:ext cx="10363200" cy="16002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40"/>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0"/>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40"/>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0"/>
          <p:cNvSpPr txBox="1">
            <a:spLocks noGrp="1"/>
          </p:cNvSpPr>
          <p:nvPr>
            <p:ph type="body" idx="3"/>
          </p:nvPr>
        </p:nvSpPr>
        <p:spPr>
          <a:xfrm rot="-5400000">
            <a:off x="10494089" y="46774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98"/>
        <p:cNvGrpSpPr/>
        <p:nvPr/>
      </p:nvGrpSpPr>
      <p:grpSpPr>
        <a:xfrm>
          <a:off x="0" y="0"/>
          <a:ext cx="0" cy="0"/>
          <a:chOff x="0" y="0"/>
          <a:chExt cx="0" cy="0"/>
        </a:xfrm>
      </p:grpSpPr>
      <p:sp>
        <p:nvSpPr>
          <p:cNvPr id="99" name="Google Shape;99;p41"/>
          <p:cNvSpPr>
            <a:spLocks noGrp="1"/>
          </p:cNvSpPr>
          <p:nvPr>
            <p:ph type="pic" idx="2"/>
          </p:nvPr>
        </p:nvSpPr>
        <p:spPr>
          <a:xfrm>
            <a:off x="6096000" y="152400"/>
            <a:ext cx="5892800" cy="6553200"/>
          </a:xfrm>
          <a:prstGeom prst="rect">
            <a:avLst/>
          </a:prstGeom>
          <a:solidFill>
            <a:srgbClr val="E7E7E5"/>
          </a:solidFill>
          <a:ln>
            <a:noFill/>
          </a:ln>
        </p:spPr>
      </p:sp>
      <p:sp>
        <p:nvSpPr>
          <p:cNvPr id="100" name="Google Shape;100;p41"/>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1"/>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41"/>
          <p:cNvSpPr txBox="1">
            <a:spLocks noGrp="1"/>
          </p:cNvSpPr>
          <p:nvPr>
            <p:ph type="body" idx="1"/>
          </p:nvPr>
        </p:nvSpPr>
        <p:spPr>
          <a:xfrm>
            <a:off x="914400" y="2057402"/>
            <a:ext cx="4876800" cy="4114799"/>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41"/>
          <p:cNvSpPr txBox="1">
            <a:spLocks noGrp="1"/>
          </p:cNvSpPr>
          <p:nvPr>
            <p:ph type="title"/>
          </p:nvPr>
        </p:nvSpPr>
        <p:spPr>
          <a:xfrm>
            <a:off x="914400" y="408204"/>
            <a:ext cx="4876395" cy="13898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1"/>
          <p:cNvSpPr txBox="1">
            <a:spLocks noGrp="1"/>
          </p:cNvSpPr>
          <p:nvPr>
            <p:ph type="body" idx="3"/>
          </p:nvPr>
        </p:nvSpPr>
        <p:spPr>
          <a:xfrm rot="-5400000">
            <a:off x="104940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105"/>
        <p:cNvGrpSpPr/>
        <p:nvPr/>
      </p:nvGrpSpPr>
      <p:grpSpPr>
        <a:xfrm>
          <a:off x="0" y="0"/>
          <a:ext cx="0" cy="0"/>
          <a:chOff x="0" y="0"/>
          <a:chExt cx="0" cy="0"/>
        </a:xfrm>
      </p:grpSpPr>
      <p:sp>
        <p:nvSpPr>
          <p:cNvPr id="106" name="Google Shape;106;p42"/>
          <p:cNvSpPr>
            <a:spLocks noGrp="1"/>
          </p:cNvSpPr>
          <p:nvPr>
            <p:ph type="pic" idx="2"/>
          </p:nvPr>
        </p:nvSpPr>
        <p:spPr>
          <a:xfrm>
            <a:off x="203200" y="152400"/>
            <a:ext cx="5892800" cy="6553200"/>
          </a:xfrm>
          <a:prstGeom prst="rect">
            <a:avLst/>
          </a:prstGeom>
          <a:solidFill>
            <a:srgbClr val="E7E7E5"/>
          </a:solidFill>
          <a:ln>
            <a:noFill/>
          </a:ln>
        </p:spPr>
      </p:sp>
      <p:sp>
        <p:nvSpPr>
          <p:cNvPr id="107" name="Google Shape;107;p42"/>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42"/>
          <p:cNvSpPr txBox="1">
            <a:spLocks noGrp="1"/>
          </p:cNvSpPr>
          <p:nvPr>
            <p:ph type="body" idx="1"/>
          </p:nvPr>
        </p:nvSpPr>
        <p:spPr>
          <a:xfrm rot="-5400000">
            <a:off x="46012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42"/>
          <p:cNvSpPr txBox="1">
            <a:spLocks noGrp="1"/>
          </p:cNvSpPr>
          <p:nvPr>
            <p:ph type="title"/>
          </p:nvPr>
        </p:nvSpPr>
        <p:spPr>
          <a:xfrm>
            <a:off x="6502805" y="2971801"/>
            <a:ext cx="5181195" cy="95410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111"/>
        <p:cNvGrpSpPr/>
        <p:nvPr/>
      </p:nvGrpSpPr>
      <p:grpSpPr>
        <a:xfrm>
          <a:off x="0" y="0"/>
          <a:ext cx="0" cy="0"/>
          <a:chOff x="0" y="0"/>
          <a:chExt cx="0" cy="0"/>
        </a:xfrm>
      </p:grpSpPr>
      <p:pic>
        <p:nvPicPr>
          <p:cNvPr id="112" name="Google Shape;112;p43"/>
          <p:cNvPicPr preferRelativeResize="0"/>
          <p:nvPr/>
        </p:nvPicPr>
        <p:blipFill rotWithShape="1">
          <a:blip r:embed="rId2">
            <a:alphaModFix/>
          </a:blip>
          <a:srcRect/>
          <a:stretch/>
        </p:blipFill>
        <p:spPr>
          <a:xfrm>
            <a:off x="922030" y="685800"/>
            <a:ext cx="2417821" cy="544010"/>
          </a:xfrm>
          <a:prstGeom prst="rect">
            <a:avLst/>
          </a:prstGeom>
          <a:noFill/>
          <a:ln>
            <a:noFill/>
          </a:ln>
        </p:spPr>
      </p:pic>
      <p:sp>
        <p:nvSpPr>
          <p:cNvPr id="113" name="Google Shape;113;p43"/>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3"/>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3"/>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43"/>
          <p:cNvSpPr txBox="1">
            <a:spLocks noGrp="1"/>
          </p:cNvSpPr>
          <p:nvPr>
            <p:ph type="ctrTitle"/>
          </p:nvPr>
        </p:nvSpPr>
        <p:spPr>
          <a:xfrm>
            <a:off x="914400" y="2133600"/>
            <a:ext cx="73152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3"/>
          <p:cNvSpPr txBox="1">
            <a:spLocks noGrp="1"/>
          </p:cNvSpPr>
          <p:nvPr>
            <p:ph type="subTitle" idx="1"/>
          </p:nvPr>
        </p:nvSpPr>
        <p:spPr>
          <a:xfrm>
            <a:off x="914400" y="4114800"/>
            <a:ext cx="4572000" cy="1600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18" name="Google Shape;118;p43"/>
          <p:cNvCxnSpPr/>
          <p:nvPr/>
        </p:nvCxnSpPr>
        <p:spPr>
          <a:xfrm>
            <a:off x="1016000" y="3886200"/>
            <a:ext cx="42672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119"/>
        <p:cNvGrpSpPr/>
        <p:nvPr/>
      </p:nvGrpSpPr>
      <p:grpSpPr>
        <a:xfrm>
          <a:off x="0" y="0"/>
          <a:ext cx="0" cy="0"/>
          <a:chOff x="0" y="0"/>
          <a:chExt cx="0" cy="0"/>
        </a:xfrm>
      </p:grpSpPr>
      <p:sp>
        <p:nvSpPr>
          <p:cNvPr id="120" name="Google Shape;120;p44"/>
          <p:cNvSpPr txBox="1">
            <a:spLocks noGrp="1"/>
          </p:cNvSpPr>
          <p:nvPr>
            <p:ph type="title"/>
          </p:nvPr>
        </p:nvSpPr>
        <p:spPr>
          <a:xfrm>
            <a:off x="1524000" y="827782"/>
            <a:ext cx="7315200" cy="107721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4"/>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4"/>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4"/>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24" name="Google Shape;124;p44"/>
          <p:cNvPicPr preferRelativeResize="0"/>
          <p:nvPr/>
        </p:nvPicPr>
        <p:blipFill rotWithShape="1">
          <a:blip r:embed="rId2">
            <a:alphaModFix/>
          </a:blip>
          <a:srcRect/>
          <a:stretch/>
        </p:blipFill>
        <p:spPr>
          <a:xfrm>
            <a:off x="923047" y="5943600"/>
            <a:ext cx="2032000" cy="457200"/>
          </a:xfrm>
          <a:prstGeom prst="rect">
            <a:avLst/>
          </a:prstGeom>
          <a:noFill/>
          <a:ln>
            <a:noFill/>
          </a:ln>
        </p:spPr>
      </p:pic>
      <p:cxnSp>
        <p:nvCxnSpPr>
          <p:cNvPr id="125" name="Google Shape;125;p44"/>
          <p:cNvCxnSpPr/>
          <p:nvPr/>
        </p:nvCxnSpPr>
        <p:spPr>
          <a:xfrm>
            <a:off x="995680" y="990600"/>
            <a:ext cx="42672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126"/>
        <p:cNvGrpSpPr/>
        <p:nvPr/>
      </p:nvGrpSpPr>
      <p:grpSpPr>
        <a:xfrm>
          <a:off x="0" y="0"/>
          <a:ext cx="0" cy="0"/>
          <a:chOff x="0" y="0"/>
          <a:chExt cx="0" cy="0"/>
        </a:xfrm>
      </p:grpSpPr>
      <p:sp>
        <p:nvSpPr>
          <p:cNvPr id="127" name="Google Shape;127;p45"/>
          <p:cNvSpPr txBox="1">
            <a:spLocks noGrp="1"/>
          </p:cNvSpPr>
          <p:nvPr>
            <p:ph type="body" idx="1"/>
          </p:nvPr>
        </p:nvSpPr>
        <p:spPr>
          <a:xfrm>
            <a:off x="914805" y="1600200"/>
            <a:ext cx="335239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8" name="Google Shape;128;p45"/>
          <p:cNvSpPr txBox="1">
            <a:spLocks noGrp="1"/>
          </p:cNvSpPr>
          <p:nvPr>
            <p:ph type="body" idx="2"/>
          </p:nvPr>
        </p:nvSpPr>
        <p:spPr>
          <a:xfrm>
            <a:off x="7924800" y="1600200"/>
            <a:ext cx="33532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9" name="Google Shape;129;p45"/>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5"/>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45"/>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5"/>
          <p:cNvSpPr txBox="1">
            <a:spLocks noGrp="1"/>
          </p:cNvSpPr>
          <p:nvPr>
            <p:ph type="body" idx="3"/>
          </p:nvPr>
        </p:nvSpPr>
        <p:spPr>
          <a:xfrm>
            <a:off x="4419398" y="1600200"/>
            <a:ext cx="33532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134"/>
        <p:cNvGrpSpPr/>
        <p:nvPr/>
      </p:nvGrpSpPr>
      <p:grpSpPr>
        <a:xfrm>
          <a:off x="0" y="0"/>
          <a:ext cx="0" cy="0"/>
          <a:chOff x="0" y="0"/>
          <a:chExt cx="0" cy="0"/>
        </a:xfrm>
      </p:grpSpPr>
      <p:sp>
        <p:nvSpPr>
          <p:cNvPr id="135" name="Google Shape;135;p46"/>
          <p:cNvSpPr>
            <a:spLocks noGrp="1"/>
          </p:cNvSpPr>
          <p:nvPr>
            <p:ph type="pic" idx="2"/>
          </p:nvPr>
        </p:nvSpPr>
        <p:spPr>
          <a:xfrm>
            <a:off x="203200" y="3429000"/>
            <a:ext cx="11785600" cy="3276600"/>
          </a:xfrm>
          <a:prstGeom prst="rect">
            <a:avLst/>
          </a:prstGeom>
          <a:solidFill>
            <a:schemeClr val="lt1"/>
          </a:solidFill>
          <a:ln>
            <a:noFill/>
          </a:ln>
        </p:spPr>
      </p:sp>
      <p:sp>
        <p:nvSpPr>
          <p:cNvPr id="136" name="Google Shape;136;p46"/>
          <p:cNvSpPr txBox="1">
            <a:spLocks noGrp="1"/>
          </p:cNvSpPr>
          <p:nvPr>
            <p:ph type="body" idx="1"/>
          </p:nvPr>
        </p:nvSpPr>
        <p:spPr>
          <a:xfrm rot="-5400000">
            <a:off x="10494089" y="46774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46"/>
          <p:cNvSpPr txBox="1">
            <a:spLocks noGrp="1"/>
          </p:cNvSpPr>
          <p:nvPr>
            <p:ph type="body" idx="3"/>
          </p:nvPr>
        </p:nvSpPr>
        <p:spPr>
          <a:xfrm>
            <a:off x="914400" y="1600200"/>
            <a:ext cx="10363200" cy="16002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46"/>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6"/>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6"/>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46"/>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142"/>
        <p:cNvGrpSpPr/>
        <p:nvPr/>
      </p:nvGrpSpPr>
      <p:grpSpPr>
        <a:xfrm>
          <a:off x="0" y="0"/>
          <a:ext cx="0" cy="0"/>
          <a:chOff x="0" y="0"/>
          <a:chExt cx="0" cy="0"/>
        </a:xfrm>
      </p:grpSpPr>
      <p:sp>
        <p:nvSpPr>
          <p:cNvPr id="143" name="Google Shape;143;p47"/>
          <p:cNvSpPr>
            <a:spLocks noGrp="1"/>
          </p:cNvSpPr>
          <p:nvPr>
            <p:ph type="pic" idx="2"/>
          </p:nvPr>
        </p:nvSpPr>
        <p:spPr>
          <a:xfrm>
            <a:off x="6096000" y="152400"/>
            <a:ext cx="5892800" cy="6553200"/>
          </a:xfrm>
          <a:prstGeom prst="rect">
            <a:avLst/>
          </a:prstGeom>
          <a:solidFill>
            <a:srgbClr val="FFFFFF"/>
          </a:solidFill>
          <a:ln>
            <a:noFill/>
          </a:ln>
        </p:spPr>
      </p:sp>
      <p:sp>
        <p:nvSpPr>
          <p:cNvPr id="144" name="Google Shape;144;p47"/>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7"/>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47"/>
          <p:cNvSpPr txBox="1">
            <a:spLocks noGrp="1"/>
          </p:cNvSpPr>
          <p:nvPr>
            <p:ph type="body" idx="1"/>
          </p:nvPr>
        </p:nvSpPr>
        <p:spPr>
          <a:xfrm>
            <a:off x="914400" y="2057400"/>
            <a:ext cx="4876800" cy="41148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7" name="Google Shape;147;p47"/>
          <p:cNvSpPr txBox="1">
            <a:spLocks noGrp="1"/>
          </p:cNvSpPr>
          <p:nvPr>
            <p:ph type="title"/>
          </p:nvPr>
        </p:nvSpPr>
        <p:spPr>
          <a:xfrm>
            <a:off x="914400" y="408204"/>
            <a:ext cx="4876395" cy="13898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7"/>
          <p:cNvSpPr txBox="1">
            <a:spLocks noGrp="1"/>
          </p:cNvSpPr>
          <p:nvPr>
            <p:ph type="body" idx="3"/>
          </p:nvPr>
        </p:nvSpPr>
        <p:spPr>
          <a:xfrm rot="-5400000">
            <a:off x="104940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149"/>
        <p:cNvGrpSpPr/>
        <p:nvPr/>
      </p:nvGrpSpPr>
      <p:grpSpPr>
        <a:xfrm>
          <a:off x="0" y="0"/>
          <a:ext cx="0" cy="0"/>
          <a:chOff x="0" y="0"/>
          <a:chExt cx="0" cy="0"/>
        </a:xfrm>
      </p:grpSpPr>
      <p:sp>
        <p:nvSpPr>
          <p:cNvPr id="150" name="Google Shape;150;p48"/>
          <p:cNvSpPr>
            <a:spLocks noGrp="1"/>
          </p:cNvSpPr>
          <p:nvPr>
            <p:ph type="pic" idx="2"/>
          </p:nvPr>
        </p:nvSpPr>
        <p:spPr>
          <a:xfrm>
            <a:off x="203200" y="152400"/>
            <a:ext cx="5892800" cy="6553200"/>
          </a:xfrm>
          <a:prstGeom prst="rect">
            <a:avLst/>
          </a:prstGeom>
          <a:solidFill>
            <a:srgbClr val="FFFFFF"/>
          </a:solidFill>
          <a:ln>
            <a:noFill/>
          </a:ln>
        </p:spPr>
      </p:sp>
      <p:sp>
        <p:nvSpPr>
          <p:cNvPr id="151" name="Google Shape;151;p48"/>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8"/>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48"/>
          <p:cNvSpPr txBox="1">
            <a:spLocks noGrp="1"/>
          </p:cNvSpPr>
          <p:nvPr>
            <p:ph type="body" idx="1"/>
          </p:nvPr>
        </p:nvSpPr>
        <p:spPr>
          <a:xfrm rot="-5400000">
            <a:off x="46012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48"/>
          <p:cNvSpPr txBox="1">
            <a:spLocks noGrp="1"/>
          </p:cNvSpPr>
          <p:nvPr>
            <p:ph type="title"/>
          </p:nvPr>
        </p:nvSpPr>
        <p:spPr>
          <a:xfrm>
            <a:off x="6502805" y="2971801"/>
            <a:ext cx="5181195" cy="95410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26"/>
        <p:cNvGrpSpPr/>
        <p:nvPr/>
      </p:nvGrpSpPr>
      <p:grpSpPr>
        <a:xfrm>
          <a:off x="0" y="0"/>
          <a:ext cx="0" cy="0"/>
          <a:chOff x="0" y="0"/>
          <a:chExt cx="0" cy="0"/>
        </a:xfrm>
      </p:grpSpPr>
      <p:sp>
        <p:nvSpPr>
          <p:cNvPr id="27" name="Google Shape;27;p31"/>
          <p:cNvSpPr txBox="1">
            <a:spLocks noGrp="1"/>
          </p:cNvSpPr>
          <p:nvPr>
            <p:ph type="body" idx="1"/>
          </p:nvPr>
        </p:nvSpPr>
        <p:spPr>
          <a:xfrm>
            <a:off x="914400" y="1600200"/>
            <a:ext cx="103632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1"/>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1"/>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155"/>
        <p:cNvGrpSpPr/>
        <p:nvPr/>
      </p:nvGrpSpPr>
      <p:grpSpPr>
        <a:xfrm>
          <a:off x="0" y="0"/>
          <a:ext cx="0" cy="0"/>
          <a:chOff x="0" y="0"/>
          <a:chExt cx="0" cy="0"/>
        </a:xfrm>
      </p:grpSpPr>
      <p:sp>
        <p:nvSpPr>
          <p:cNvPr id="156" name="Google Shape;156;p49"/>
          <p:cNvSpPr txBox="1">
            <a:spLocks noGrp="1"/>
          </p:cNvSpPr>
          <p:nvPr>
            <p:ph type="body" idx="1"/>
          </p:nvPr>
        </p:nvSpPr>
        <p:spPr>
          <a:xfrm>
            <a:off x="914400" y="1600200"/>
            <a:ext cx="103632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49"/>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9"/>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9"/>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49"/>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161"/>
        <p:cNvGrpSpPr/>
        <p:nvPr/>
      </p:nvGrpSpPr>
      <p:grpSpPr>
        <a:xfrm>
          <a:off x="0" y="0"/>
          <a:ext cx="0" cy="0"/>
          <a:chOff x="0" y="0"/>
          <a:chExt cx="0" cy="0"/>
        </a:xfrm>
      </p:grpSpPr>
      <p:sp>
        <p:nvSpPr>
          <p:cNvPr id="162" name="Google Shape;162;p52"/>
          <p:cNvSpPr>
            <a:spLocks noGrp="1"/>
          </p:cNvSpPr>
          <p:nvPr>
            <p:ph type="pic" idx="2"/>
          </p:nvPr>
        </p:nvSpPr>
        <p:spPr>
          <a:xfrm>
            <a:off x="203200" y="3429000"/>
            <a:ext cx="11785600" cy="3276600"/>
          </a:xfrm>
          <a:prstGeom prst="rect">
            <a:avLst/>
          </a:prstGeom>
          <a:solidFill>
            <a:srgbClr val="E7E7E5"/>
          </a:solidFill>
          <a:ln>
            <a:noFill/>
          </a:ln>
        </p:spPr>
      </p:sp>
      <p:sp>
        <p:nvSpPr>
          <p:cNvPr id="163" name="Google Shape;163;p52"/>
          <p:cNvSpPr txBox="1">
            <a:spLocks noGrp="1"/>
          </p:cNvSpPr>
          <p:nvPr>
            <p:ph type="body" idx="1"/>
          </p:nvPr>
        </p:nvSpPr>
        <p:spPr>
          <a:xfrm rot="-5400000">
            <a:off x="10494089" y="46774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52"/>
          <p:cNvSpPr txBox="1">
            <a:spLocks noGrp="1"/>
          </p:cNvSpPr>
          <p:nvPr>
            <p:ph type="body" idx="3"/>
          </p:nvPr>
        </p:nvSpPr>
        <p:spPr>
          <a:xfrm>
            <a:off x="914400" y="1600200"/>
            <a:ext cx="10363200" cy="16002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52"/>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2"/>
          <p:cNvSpPr txBox="1">
            <a:spLocks noGrp="1"/>
          </p:cNvSpPr>
          <p:nvPr>
            <p:ph type="ftr" idx="11"/>
          </p:nvPr>
        </p:nvSpPr>
        <p:spPr>
          <a:xfrm>
            <a:off x="4165600" y="6520934"/>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2"/>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52"/>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169"/>
        <p:cNvGrpSpPr/>
        <p:nvPr/>
      </p:nvGrpSpPr>
      <p:grpSpPr>
        <a:xfrm>
          <a:off x="0" y="0"/>
          <a:ext cx="0" cy="0"/>
          <a:chOff x="0" y="0"/>
          <a:chExt cx="0" cy="0"/>
        </a:xfrm>
      </p:grpSpPr>
      <p:sp>
        <p:nvSpPr>
          <p:cNvPr id="170" name="Google Shape;170;p53"/>
          <p:cNvSpPr>
            <a:spLocks noGrp="1"/>
          </p:cNvSpPr>
          <p:nvPr>
            <p:ph type="pic" idx="2"/>
          </p:nvPr>
        </p:nvSpPr>
        <p:spPr>
          <a:xfrm>
            <a:off x="6096000" y="152400"/>
            <a:ext cx="5892800" cy="6553200"/>
          </a:xfrm>
          <a:prstGeom prst="rect">
            <a:avLst/>
          </a:prstGeom>
          <a:solidFill>
            <a:srgbClr val="E7E7E5"/>
          </a:solidFill>
          <a:ln>
            <a:noFill/>
          </a:ln>
        </p:spPr>
      </p:sp>
      <p:sp>
        <p:nvSpPr>
          <p:cNvPr id="171" name="Google Shape;171;p53"/>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3"/>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53"/>
          <p:cNvSpPr txBox="1">
            <a:spLocks noGrp="1"/>
          </p:cNvSpPr>
          <p:nvPr>
            <p:ph type="body" idx="1"/>
          </p:nvPr>
        </p:nvSpPr>
        <p:spPr>
          <a:xfrm>
            <a:off x="914400" y="2057400"/>
            <a:ext cx="4876800" cy="41148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53"/>
          <p:cNvSpPr txBox="1">
            <a:spLocks noGrp="1"/>
          </p:cNvSpPr>
          <p:nvPr>
            <p:ph type="title"/>
          </p:nvPr>
        </p:nvSpPr>
        <p:spPr>
          <a:xfrm>
            <a:off x="914400" y="408204"/>
            <a:ext cx="4876395" cy="13898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3"/>
          <p:cNvSpPr txBox="1">
            <a:spLocks noGrp="1"/>
          </p:cNvSpPr>
          <p:nvPr>
            <p:ph type="body" idx="3"/>
          </p:nvPr>
        </p:nvSpPr>
        <p:spPr>
          <a:xfrm rot="-5400000">
            <a:off x="104940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176"/>
        <p:cNvGrpSpPr/>
        <p:nvPr/>
      </p:nvGrpSpPr>
      <p:grpSpPr>
        <a:xfrm>
          <a:off x="0" y="0"/>
          <a:ext cx="0" cy="0"/>
          <a:chOff x="0" y="0"/>
          <a:chExt cx="0" cy="0"/>
        </a:xfrm>
      </p:grpSpPr>
      <p:sp>
        <p:nvSpPr>
          <p:cNvPr id="177" name="Google Shape;177;p54"/>
          <p:cNvSpPr>
            <a:spLocks noGrp="1"/>
          </p:cNvSpPr>
          <p:nvPr>
            <p:ph type="pic" idx="2"/>
          </p:nvPr>
        </p:nvSpPr>
        <p:spPr>
          <a:xfrm>
            <a:off x="203200" y="152400"/>
            <a:ext cx="5892800" cy="6553200"/>
          </a:xfrm>
          <a:prstGeom prst="rect">
            <a:avLst/>
          </a:prstGeom>
          <a:solidFill>
            <a:srgbClr val="E7E7E5"/>
          </a:solidFill>
          <a:ln>
            <a:noFill/>
          </a:ln>
        </p:spPr>
      </p:sp>
      <p:sp>
        <p:nvSpPr>
          <p:cNvPr id="178" name="Google Shape;178;p54"/>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4"/>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54"/>
          <p:cNvSpPr txBox="1">
            <a:spLocks noGrp="1"/>
          </p:cNvSpPr>
          <p:nvPr>
            <p:ph type="body" idx="1"/>
          </p:nvPr>
        </p:nvSpPr>
        <p:spPr>
          <a:xfrm rot="-5400000">
            <a:off x="46012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54"/>
          <p:cNvSpPr txBox="1">
            <a:spLocks noGrp="1"/>
          </p:cNvSpPr>
          <p:nvPr>
            <p:ph type="title"/>
          </p:nvPr>
        </p:nvSpPr>
        <p:spPr>
          <a:xfrm>
            <a:off x="6502805" y="2971801"/>
            <a:ext cx="5181195" cy="95410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sp>
        <p:nvSpPr>
          <p:cNvPr id="183" name="Google Shape;183;p5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000"/>
              <a:buNone/>
              <a:defRPr>
                <a:solidFill>
                  <a:srgbClr val="888888"/>
                </a:solidFill>
              </a:defRPr>
            </a:lvl1pPr>
            <a:lvl2pPr lvl="1" algn="ctr">
              <a:lnSpc>
                <a:spcPct val="100000"/>
              </a:lnSpc>
              <a:spcBef>
                <a:spcPts val="1200"/>
              </a:spcBef>
              <a:spcAft>
                <a:spcPts val="0"/>
              </a:spcAft>
              <a:buSzPts val="2000"/>
              <a:buNone/>
              <a:defRPr>
                <a:solidFill>
                  <a:srgbClr val="888888"/>
                </a:solidFill>
              </a:defRPr>
            </a:lvl2pPr>
            <a:lvl3pPr lvl="2" algn="ctr">
              <a:lnSpc>
                <a:spcPct val="100000"/>
              </a:lnSpc>
              <a:spcBef>
                <a:spcPts val="1200"/>
              </a:spcBef>
              <a:spcAft>
                <a:spcPts val="0"/>
              </a:spcAft>
              <a:buSzPts val="18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400"/>
              </a:spcBef>
              <a:spcAft>
                <a:spcPts val="0"/>
              </a:spcAft>
              <a:buSzPts val="2000"/>
              <a:buNone/>
              <a:defRPr>
                <a:solidFill>
                  <a:srgbClr val="888888"/>
                </a:solidFill>
              </a:defRPr>
            </a:lvl7pPr>
            <a:lvl8pPr lvl="7" algn="ctr">
              <a:lnSpc>
                <a:spcPct val="100000"/>
              </a:lnSpc>
              <a:spcBef>
                <a:spcPts val="400"/>
              </a:spcBef>
              <a:spcAft>
                <a:spcPts val="0"/>
              </a:spcAft>
              <a:buSzPts val="2000"/>
              <a:buNone/>
              <a:defRPr>
                <a:solidFill>
                  <a:srgbClr val="888888"/>
                </a:solidFill>
              </a:defRPr>
            </a:lvl8pPr>
            <a:lvl9pPr lvl="8" algn="ctr">
              <a:lnSpc>
                <a:spcPct val="100000"/>
              </a:lnSpc>
              <a:spcBef>
                <a:spcPts val="400"/>
              </a:spcBef>
              <a:spcAft>
                <a:spcPts val="0"/>
              </a:spcAft>
              <a:buSzPts val="2000"/>
              <a:buNone/>
              <a:defRPr>
                <a:solidFill>
                  <a:srgbClr val="888888"/>
                </a:solidFill>
              </a:defRPr>
            </a:lvl9pPr>
          </a:lstStyle>
          <a:p>
            <a:endParaRPr/>
          </a:p>
        </p:txBody>
      </p:sp>
      <p:sp>
        <p:nvSpPr>
          <p:cNvPr id="185" name="Google Shape;185;p55"/>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55"/>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5"/>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g22cfab0c881_5_41"/>
          <p:cNvSpPr txBox="1">
            <a:spLocks noGrp="1"/>
          </p:cNvSpPr>
          <p:nvPr>
            <p:ph type="title"/>
          </p:nvPr>
        </p:nvSpPr>
        <p:spPr>
          <a:xfrm>
            <a:off x="4064000" y="304800"/>
            <a:ext cx="7721600" cy="609600"/>
          </a:xfrm>
          <a:prstGeom prst="rect">
            <a:avLst/>
          </a:prstGeom>
          <a:noFill/>
          <a:ln>
            <a:noFill/>
          </a:ln>
        </p:spPr>
        <p:txBody>
          <a:bodyPr spcFirstLastPara="1" wrap="square" lIns="92075" tIns="46025" rIns="92075" bIns="46025" anchor="t" anchorCtr="0">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190" name="Google Shape;190;g22cfab0c881_5_41"/>
          <p:cNvSpPr txBox="1">
            <a:spLocks noGrp="1"/>
          </p:cNvSpPr>
          <p:nvPr>
            <p:ph type="body" idx="1"/>
          </p:nvPr>
        </p:nvSpPr>
        <p:spPr>
          <a:xfrm>
            <a:off x="914400" y="1524000"/>
            <a:ext cx="10363200" cy="38862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g22cfab0c881_5_41"/>
          <p:cNvSpPr txBox="1">
            <a:spLocks noGrp="1"/>
          </p:cNvSpPr>
          <p:nvPr>
            <p:ph type="dt" idx="10"/>
          </p:nvPr>
        </p:nvSpPr>
        <p:spPr>
          <a:xfrm>
            <a:off x="914400" y="6248400"/>
            <a:ext cx="2540000" cy="457200"/>
          </a:xfrm>
          <a:prstGeom prst="rect">
            <a:avLst/>
          </a:prstGeom>
          <a:noFill/>
          <a:ln>
            <a:noFill/>
          </a:ln>
        </p:spPr>
        <p:txBody>
          <a:bodyPr spcFirstLastPara="1" wrap="square" lIns="92075" tIns="46025" rIns="92075" bIns="46025" anchor="t"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22cfab0c881_5_41"/>
          <p:cNvSpPr txBox="1">
            <a:spLocks noGrp="1"/>
          </p:cNvSpPr>
          <p:nvPr>
            <p:ph type="ftr" idx="11"/>
          </p:nvPr>
        </p:nvSpPr>
        <p:spPr>
          <a:xfrm>
            <a:off x="4165600" y="6248400"/>
            <a:ext cx="3860800" cy="457200"/>
          </a:xfrm>
          <a:prstGeom prst="rect">
            <a:avLst/>
          </a:prstGeom>
          <a:noFill/>
          <a:ln>
            <a:noFill/>
          </a:ln>
        </p:spPr>
        <p:txBody>
          <a:bodyPr spcFirstLastPara="1" wrap="square" lIns="92075" tIns="46025" rIns="92075" bIns="4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22cfab0c881_5_41"/>
          <p:cNvSpPr txBox="1">
            <a:spLocks noGrp="1"/>
          </p:cNvSpPr>
          <p:nvPr>
            <p:ph type="sldNum" idx="12"/>
          </p:nvPr>
        </p:nvSpPr>
        <p:spPr>
          <a:xfrm>
            <a:off x="8737600" y="6248400"/>
            <a:ext cx="2540000" cy="457200"/>
          </a:xfrm>
          <a:prstGeom prst="rect">
            <a:avLst/>
          </a:prstGeom>
          <a:noFill/>
          <a:ln>
            <a:noFill/>
          </a:ln>
        </p:spPr>
        <p:txBody>
          <a:bodyPr spcFirstLastPara="1" wrap="square" lIns="92075" tIns="46025" rIns="92075" bIns="46025"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600">
              <a:solidFill>
                <a:srgbClr val="635C5B"/>
              </a:solidFill>
              <a:latin typeface="Gill Sans"/>
              <a:ea typeface="Gill Sans"/>
              <a:cs typeface="Gill Sans"/>
              <a:sym typeface="Gill San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32"/>
        <p:cNvGrpSpPr/>
        <p:nvPr/>
      </p:nvGrpSpPr>
      <p:grpSpPr>
        <a:xfrm>
          <a:off x="0" y="0"/>
          <a:ext cx="0" cy="0"/>
          <a:chOff x="0" y="0"/>
          <a:chExt cx="0" cy="0"/>
        </a:xfrm>
      </p:grpSpPr>
      <p:sp>
        <p:nvSpPr>
          <p:cNvPr id="33" name="Google Shape;33;p30"/>
          <p:cNvSpPr txBox="1">
            <a:spLocks noGrp="1"/>
          </p:cNvSpPr>
          <p:nvPr>
            <p:ph type="body" idx="1"/>
          </p:nvPr>
        </p:nvSpPr>
        <p:spPr>
          <a:xfrm>
            <a:off x="914805" y="1600200"/>
            <a:ext cx="507959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30"/>
          <p:cNvSpPr txBox="1">
            <a:spLocks noGrp="1"/>
          </p:cNvSpPr>
          <p:nvPr>
            <p:ph type="body" idx="2"/>
          </p:nvPr>
        </p:nvSpPr>
        <p:spPr>
          <a:xfrm>
            <a:off x="6197600" y="1600200"/>
            <a:ext cx="50804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30"/>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30"/>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39"/>
        <p:cNvGrpSpPr/>
        <p:nvPr/>
      </p:nvGrpSpPr>
      <p:grpSpPr>
        <a:xfrm>
          <a:off x="0" y="0"/>
          <a:ext cx="0" cy="0"/>
          <a:chOff x="0" y="0"/>
          <a:chExt cx="0" cy="0"/>
        </a:xfrm>
      </p:grpSpPr>
      <p:pic>
        <p:nvPicPr>
          <p:cNvPr id="40" name="Google Shape;40;p105"/>
          <p:cNvPicPr preferRelativeResize="0"/>
          <p:nvPr/>
        </p:nvPicPr>
        <p:blipFill rotWithShape="1">
          <a:blip r:embed="rId2">
            <a:alphaModFix/>
          </a:blip>
          <a:srcRect/>
          <a:stretch/>
        </p:blipFill>
        <p:spPr>
          <a:xfrm>
            <a:off x="203201" y="203681"/>
            <a:ext cx="11785601" cy="6450636"/>
          </a:xfrm>
          <a:prstGeom prst="rect">
            <a:avLst/>
          </a:prstGeom>
          <a:noFill/>
          <a:ln>
            <a:noFill/>
          </a:ln>
        </p:spPr>
      </p:pic>
      <p:sp>
        <p:nvSpPr>
          <p:cNvPr id="41" name="Google Shape;41;p105"/>
          <p:cNvSpPr txBox="1">
            <a:spLocks noGrp="1"/>
          </p:cNvSpPr>
          <p:nvPr>
            <p:ph type="body" idx="1"/>
          </p:nvPr>
        </p:nvSpPr>
        <p:spPr>
          <a:xfrm rot="-5400000">
            <a:off x="10494091" y="1468028"/>
            <a:ext cx="2743200" cy="21450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SzPts val="2000"/>
              <a:buNone/>
              <a:defRPr sz="794">
                <a:solidFill>
                  <a:srgbClr val="FFFFFF"/>
                </a:solidFill>
              </a:defRPr>
            </a:lvl1pPr>
            <a:lvl2pPr marL="914400" lvl="1" indent="-228600" algn="l">
              <a:lnSpc>
                <a:spcPct val="100000"/>
              </a:lnSpc>
              <a:spcBef>
                <a:spcPts val="1200"/>
              </a:spcBef>
              <a:spcAft>
                <a:spcPts val="0"/>
              </a:spcAft>
              <a:buSzPts val="2000"/>
              <a:buNone/>
              <a:defRPr sz="2381">
                <a:solidFill>
                  <a:schemeClr val="lt1"/>
                </a:solidFill>
              </a:defRPr>
            </a:lvl2pPr>
            <a:lvl3pPr marL="1371600" lvl="2" indent="-228600" algn="l">
              <a:lnSpc>
                <a:spcPct val="100000"/>
              </a:lnSpc>
              <a:spcBef>
                <a:spcPts val="1200"/>
              </a:spcBef>
              <a:spcAft>
                <a:spcPts val="0"/>
              </a:spcAft>
              <a:buSzPts val="1800"/>
              <a:buNone/>
              <a:defRPr sz="2116">
                <a:solidFill>
                  <a:schemeClr val="lt1"/>
                </a:solidFill>
              </a:defRPr>
            </a:lvl3pPr>
            <a:lvl4pPr marL="1828800" lvl="3" indent="-228600" algn="l">
              <a:lnSpc>
                <a:spcPct val="100000"/>
              </a:lnSpc>
              <a:spcBef>
                <a:spcPts val="320"/>
              </a:spcBef>
              <a:spcAft>
                <a:spcPts val="0"/>
              </a:spcAft>
              <a:buSzPts val="1600"/>
              <a:buNone/>
              <a:defRPr sz="1852">
                <a:solidFill>
                  <a:schemeClr val="lt1"/>
                </a:solidFill>
              </a:defRPr>
            </a:lvl4pPr>
            <a:lvl5pPr marL="2286000" lvl="4" indent="-228600" algn="l">
              <a:lnSpc>
                <a:spcPct val="100000"/>
              </a:lnSpc>
              <a:spcBef>
                <a:spcPts val="280"/>
              </a:spcBef>
              <a:spcAft>
                <a:spcPts val="0"/>
              </a:spcAft>
              <a:buSzPts val="1400"/>
              <a:buNone/>
              <a:defRPr sz="1587">
                <a:solidFill>
                  <a:schemeClr val="lt1"/>
                </a:solidFill>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2" name="Google Shape;42;p10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05"/>
          <p:cNvPicPr preferRelativeResize="0"/>
          <p:nvPr/>
        </p:nvPicPr>
        <p:blipFill rotWithShape="1">
          <a:blip r:embed="rId3">
            <a:alphaModFix/>
          </a:blip>
          <a:srcRect/>
          <a:stretch/>
        </p:blipFill>
        <p:spPr>
          <a:xfrm>
            <a:off x="913025" y="5747196"/>
            <a:ext cx="1826231" cy="543508"/>
          </a:xfrm>
          <a:prstGeom prst="rect">
            <a:avLst/>
          </a:prstGeom>
          <a:noFill/>
          <a:ln>
            <a:noFill/>
          </a:ln>
        </p:spPr>
      </p:pic>
      <p:sp>
        <p:nvSpPr>
          <p:cNvPr id="45" name="Google Shape;45;p105"/>
          <p:cNvSpPr txBox="1">
            <a:spLocks noGrp="1"/>
          </p:cNvSpPr>
          <p:nvPr>
            <p:ph type="subTitle" idx="2"/>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116">
                <a:solidFill>
                  <a:schemeClr val="lt1"/>
                </a:solidFill>
              </a:defRPr>
            </a:lvl1pPr>
            <a:lvl2pPr lvl="1" algn="ctr">
              <a:lnSpc>
                <a:spcPct val="100000"/>
              </a:lnSpc>
              <a:spcBef>
                <a:spcPts val="1200"/>
              </a:spcBef>
              <a:spcAft>
                <a:spcPts val="0"/>
              </a:spcAft>
              <a:buSzPts val="2000"/>
              <a:buNone/>
              <a:defRPr>
                <a:solidFill>
                  <a:srgbClr val="888888"/>
                </a:solidFill>
              </a:defRPr>
            </a:lvl2pPr>
            <a:lvl3pPr lvl="2" algn="ctr">
              <a:lnSpc>
                <a:spcPct val="100000"/>
              </a:lnSpc>
              <a:spcBef>
                <a:spcPts val="1200"/>
              </a:spcBef>
              <a:spcAft>
                <a:spcPts val="0"/>
              </a:spcAft>
              <a:buSzPts val="18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400"/>
              </a:spcBef>
              <a:spcAft>
                <a:spcPts val="0"/>
              </a:spcAft>
              <a:buSzPts val="2000"/>
              <a:buNone/>
              <a:defRPr>
                <a:solidFill>
                  <a:srgbClr val="888888"/>
                </a:solidFill>
              </a:defRPr>
            </a:lvl7pPr>
            <a:lvl8pPr lvl="7" algn="ctr">
              <a:lnSpc>
                <a:spcPct val="100000"/>
              </a:lnSpc>
              <a:spcBef>
                <a:spcPts val="400"/>
              </a:spcBef>
              <a:spcAft>
                <a:spcPts val="0"/>
              </a:spcAft>
              <a:buSzPts val="2000"/>
              <a:buNone/>
              <a:defRPr>
                <a:solidFill>
                  <a:srgbClr val="888888"/>
                </a:solidFill>
              </a:defRPr>
            </a:lvl8pPr>
            <a:lvl9pPr lvl="8" algn="ctr">
              <a:lnSpc>
                <a:spcPct val="100000"/>
              </a:lnSpc>
              <a:spcBef>
                <a:spcPts val="400"/>
              </a:spcBef>
              <a:spcAft>
                <a:spcPts val="0"/>
              </a:spcAft>
              <a:buSzPts val="2000"/>
              <a:buNone/>
              <a:defRPr>
                <a:solidFill>
                  <a:srgbClr val="888888"/>
                </a:solidFill>
              </a:defRPr>
            </a:lvl9pPr>
          </a:lstStyle>
          <a:p>
            <a:endParaRPr/>
          </a:p>
        </p:txBody>
      </p:sp>
      <p:cxnSp>
        <p:nvCxnSpPr>
          <p:cNvPr id="46" name="Google Shape;46;p105"/>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1524000" y="827782"/>
            <a:ext cx="7315200" cy="107721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34"/>
          <p:cNvPicPr preferRelativeResize="0"/>
          <p:nvPr/>
        </p:nvPicPr>
        <p:blipFill rotWithShape="1">
          <a:blip r:embed="rId2">
            <a:alphaModFix/>
          </a:blip>
          <a:srcRect/>
          <a:stretch/>
        </p:blipFill>
        <p:spPr>
          <a:xfrm>
            <a:off x="923047" y="5943600"/>
            <a:ext cx="2032000" cy="457200"/>
          </a:xfrm>
          <a:prstGeom prst="rect">
            <a:avLst/>
          </a:prstGeom>
          <a:noFill/>
          <a:ln>
            <a:noFill/>
          </a:ln>
        </p:spPr>
      </p:pic>
      <p:cxnSp>
        <p:nvCxnSpPr>
          <p:cNvPr id="53" name="Google Shape;53;p34"/>
          <p:cNvCxnSpPr/>
          <p:nvPr/>
        </p:nvCxnSpPr>
        <p:spPr>
          <a:xfrm>
            <a:off x="995680" y="990600"/>
            <a:ext cx="42672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54"/>
        <p:cNvGrpSpPr/>
        <p:nvPr/>
      </p:nvGrpSpPr>
      <p:grpSpPr>
        <a:xfrm>
          <a:off x="0" y="0"/>
          <a:ext cx="0" cy="0"/>
          <a:chOff x="0" y="0"/>
          <a:chExt cx="0" cy="0"/>
        </a:xfrm>
      </p:grpSpPr>
      <p:sp>
        <p:nvSpPr>
          <p:cNvPr id="55" name="Google Shape;55;p35"/>
          <p:cNvSpPr txBox="1">
            <a:spLocks noGrp="1"/>
          </p:cNvSpPr>
          <p:nvPr>
            <p:ph type="body" idx="1"/>
          </p:nvPr>
        </p:nvSpPr>
        <p:spPr>
          <a:xfrm>
            <a:off x="914805" y="1600200"/>
            <a:ext cx="507959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35"/>
          <p:cNvSpPr txBox="1">
            <a:spLocks noGrp="1"/>
          </p:cNvSpPr>
          <p:nvPr>
            <p:ph type="body" idx="2"/>
          </p:nvPr>
        </p:nvSpPr>
        <p:spPr>
          <a:xfrm>
            <a:off x="6197600" y="1600200"/>
            <a:ext cx="50804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7" name="Google Shape;57;p35"/>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35"/>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61"/>
        <p:cNvGrpSpPr/>
        <p:nvPr/>
      </p:nvGrpSpPr>
      <p:grpSpPr>
        <a:xfrm>
          <a:off x="0" y="0"/>
          <a:ext cx="0" cy="0"/>
          <a:chOff x="0" y="0"/>
          <a:chExt cx="0" cy="0"/>
        </a:xfrm>
      </p:grpSpPr>
      <p:sp>
        <p:nvSpPr>
          <p:cNvPr id="62" name="Google Shape;62;p36"/>
          <p:cNvSpPr txBox="1">
            <a:spLocks noGrp="1"/>
          </p:cNvSpPr>
          <p:nvPr>
            <p:ph type="body" idx="1"/>
          </p:nvPr>
        </p:nvSpPr>
        <p:spPr>
          <a:xfrm>
            <a:off x="914805" y="1600200"/>
            <a:ext cx="335239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36"/>
          <p:cNvSpPr txBox="1">
            <a:spLocks noGrp="1"/>
          </p:cNvSpPr>
          <p:nvPr>
            <p:ph type="body" idx="2"/>
          </p:nvPr>
        </p:nvSpPr>
        <p:spPr>
          <a:xfrm>
            <a:off x="7924800" y="1600200"/>
            <a:ext cx="33532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36"/>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6"/>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36"/>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body" idx="3"/>
          </p:nvPr>
        </p:nvSpPr>
        <p:spPr>
          <a:xfrm>
            <a:off x="4419398" y="1600200"/>
            <a:ext cx="33532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69"/>
        <p:cNvGrpSpPr/>
        <p:nvPr/>
      </p:nvGrpSpPr>
      <p:grpSpPr>
        <a:xfrm>
          <a:off x="0" y="0"/>
          <a:ext cx="0" cy="0"/>
          <a:chOff x="0" y="0"/>
          <a:chExt cx="0" cy="0"/>
        </a:xfrm>
      </p:grpSpPr>
      <p:sp>
        <p:nvSpPr>
          <p:cNvPr id="70" name="Google Shape;70;p37"/>
          <p:cNvSpPr>
            <a:spLocks noGrp="1"/>
          </p:cNvSpPr>
          <p:nvPr>
            <p:ph type="pic" idx="2"/>
          </p:nvPr>
        </p:nvSpPr>
        <p:spPr>
          <a:xfrm>
            <a:off x="203200" y="152400"/>
            <a:ext cx="5892800" cy="6553200"/>
          </a:xfrm>
          <a:prstGeom prst="rect">
            <a:avLst/>
          </a:prstGeom>
          <a:solidFill>
            <a:srgbClr val="FFFFFF"/>
          </a:solidFill>
          <a:ln>
            <a:noFill/>
          </a:ln>
        </p:spPr>
      </p:sp>
      <p:sp>
        <p:nvSpPr>
          <p:cNvPr id="71" name="Google Shape;71;p37"/>
          <p:cNvSpPr txBox="1">
            <a:spLocks noGrp="1"/>
          </p:cNvSpPr>
          <p:nvPr>
            <p:ph type="dt" idx="10"/>
          </p:nvPr>
        </p:nvSpPr>
        <p:spPr>
          <a:xfrm>
            <a:off x="203200" y="6520934"/>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37"/>
          <p:cNvSpPr txBox="1">
            <a:spLocks noGrp="1"/>
          </p:cNvSpPr>
          <p:nvPr>
            <p:ph type="body" idx="1"/>
          </p:nvPr>
        </p:nvSpPr>
        <p:spPr>
          <a:xfrm rot="-5400000">
            <a:off x="4601289" y="1400889"/>
            <a:ext cx="2743200" cy="24622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37"/>
          <p:cNvSpPr txBox="1">
            <a:spLocks noGrp="1"/>
          </p:cNvSpPr>
          <p:nvPr>
            <p:ph type="title"/>
          </p:nvPr>
        </p:nvSpPr>
        <p:spPr>
          <a:xfrm>
            <a:off x="6502805" y="2971801"/>
            <a:ext cx="5181195" cy="95410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75"/>
        <p:cNvGrpSpPr/>
        <p:nvPr/>
      </p:nvGrpSpPr>
      <p:grpSpPr>
        <a:xfrm>
          <a:off x="0" y="0"/>
          <a:ext cx="0" cy="0"/>
          <a:chOff x="0" y="0"/>
          <a:chExt cx="0" cy="0"/>
        </a:xfrm>
      </p:grpSpPr>
      <p:sp>
        <p:nvSpPr>
          <p:cNvPr id="76" name="Google Shape;76;p38"/>
          <p:cNvSpPr txBox="1">
            <a:spLocks noGrp="1"/>
          </p:cNvSpPr>
          <p:nvPr>
            <p:ph type="body" idx="1"/>
          </p:nvPr>
        </p:nvSpPr>
        <p:spPr>
          <a:xfrm>
            <a:off x="914805" y="1600200"/>
            <a:ext cx="507959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7" name="Google Shape;77;p38"/>
          <p:cNvSpPr txBox="1">
            <a:spLocks noGrp="1"/>
          </p:cNvSpPr>
          <p:nvPr>
            <p:ph type="body" idx="2"/>
          </p:nvPr>
        </p:nvSpPr>
        <p:spPr>
          <a:xfrm>
            <a:off x="6197600" y="1600200"/>
            <a:ext cx="5080405" cy="457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8" name="Google Shape;78;p38"/>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8"/>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914400" y="1600200"/>
            <a:ext cx="103632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28"/>
          <p:cNvSpPr txBox="1">
            <a:spLocks noGrp="1"/>
          </p:cNvSpPr>
          <p:nvPr>
            <p:ph type="dt" idx="10"/>
          </p:nvPr>
        </p:nvSpPr>
        <p:spPr>
          <a:xfrm>
            <a:off x="203200" y="6530079"/>
            <a:ext cx="2844800" cy="18466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28"/>
          <p:cNvSpPr txBox="1">
            <a:spLocks noGrp="1"/>
          </p:cNvSpPr>
          <p:nvPr>
            <p:ph type="ftr" idx="11"/>
          </p:nvPr>
        </p:nvSpPr>
        <p:spPr>
          <a:xfrm>
            <a:off x="4165600" y="6530079"/>
            <a:ext cx="3860800" cy="18466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28"/>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8"/>
          <p:cNvSpPr/>
          <p:nvPr/>
        </p:nvSpPr>
        <p:spPr>
          <a:xfrm>
            <a:off x="0" y="0"/>
            <a:ext cx="12192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
          <p:cNvSpPr txBox="1">
            <a:spLocks noGrp="1"/>
          </p:cNvSpPr>
          <p:nvPr>
            <p:ph type="ctrTitle"/>
          </p:nvPr>
        </p:nvSpPr>
        <p:spPr>
          <a:xfrm>
            <a:off x="914400" y="2133600"/>
            <a:ext cx="73152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200"/>
              <a:buFont typeface="Gill Sans"/>
              <a:buNone/>
            </a:pPr>
            <a:r>
              <a:rPr lang="en-US" sz="2400">
                <a:latin typeface="Gill Sans"/>
                <a:ea typeface="Gill Sans"/>
                <a:cs typeface="Gill Sans"/>
                <a:sym typeface="Gill Sans"/>
              </a:rPr>
              <a:t>Limited Excess Property Program (LEPP) </a:t>
            </a:r>
            <a:br>
              <a:rPr lang="en-US" sz="2400">
                <a:latin typeface="Gill Sans"/>
                <a:ea typeface="Gill Sans"/>
                <a:cs typeface="Gill Sans"/>
                <a:sym typeface="Gill Sans"/>
              </a:rPr>
            </a:br>
            <a:r>
              <a:rPr lang="en-US" sz="2400">
                <a:latin typeface="Gill Sans"/>
                <a:ea typeface="Gill Sans"/>
                <a:cs typeface="Gill Sans"/>
                <a:sym typeface="Gill Sans"/>
              </a:rPr>
              <a:t>Information Webinar</a:t>
            </a:r>
            <a:br>
              <a:rPr lang="en-US" sz="2400">
                <a:latin typeface="Gill Sans"/>
                <a:ea typeface="Gill Sans"/>
                <a:cs typeface="Gill Sans"/>
                <a:sym typeface="Gill Sans"/>
              </a:rPr>
            </a:br>
            <a:r>
              <a:rPr lang="en-US" sz="2400">
                <a:latin typeface="Gill Sans"/>
                <a:ea typeface="Gill Sans"/>
                <a:cs typeface="Gill Sans"/>
                <a:sym typeface="Gill Sans"/>
              </a:rPr>
              <a:t>April 26, 2023</a:t>
            </a:r>
            <a:endParaRPr sz="2400">
              <a:latin typeface="Gill Sans"/>
              <a:ea typeface="Gill Sans"/>
              <a:cs typeface="Gill Sans"/>
              <a:sym typeface="Gill Sans"/>
            </a:endParaRPr>
          </a:p>
        </p:txBody>
      </p:sp>
      <p:sp>
        <p:nvSpPr>
          <p:cNvPr id="199" name="Google Shape;199;p1"/>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92"/>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PVO Participation</a:t>
            </a:r>
            <a:endParaRPr sz="2400">
              <a:solidFill>
                <a:srgbClr val="5D0517"/>
              </a:solidFill>
              <a:latin typeface="Gill Sans"/>
              <a:ea typeface="Gill Sans"/>
              <a:cs typeface="Gill Sans"/>
              <a:sym typeface="Gill Sans"/>
            </a:endParaRPr>
          </a:p>
        </p:txBody>
      </p:sp>
      <p:sp>
        <p:nvSpPr>
          <p:cNvPr id="276" name="Google Shape;276;p92"/>
          <p:cNvSpPr/>
          <p:nvPr/>
        </p:nvSpPr>
        <p:spPr>
          <a:xfrm>
            <a:off x="913995" y="1371600"/>
            <a:ext cx="632142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What are the steps to participate?</a:t>
            </a:r>
            <a:endParaRPr sz="2400" b="0" i="0" u="none" strike="noStrike" cap="none">
              <a:solidFill>
                <a:srgbClr val="000000"/>
              </a:solidFill>
              <a:latin typeface="Gill Sans"/>
              <a:ea typeface="Gill Sans"/>
              <a:cs typeface="Gill Sans"/>
              <a:sym typeface="Gill Sans"/>
            </a:endParaRPr>
          </a:p>
        </p:txBody>
      </p:sp>
      <p:sp>
        <p:nvSpPr>
          <p:cNvPr id="277" name="Google Shape;277;p92"/>
          <p:cNvSpPr txBox="1">
            <a:spLocks noGrp="1"/>
          </p:cNvSpPr>
          <p:nvPr>
            <p:ph type="body" idx="1"/>
          </p:nvPr>
        </p:nvSpPr>
        <p:spPr>
          <a:xfrm>
            <a:off x="913995" y="1924050"/>
            <a:ext cx="9296805" cy="4476750"/>
          </a:xfrm>
          <a:prstGeom prst="rect">
            <a:avLst/>
          </a:prstGeom>
          <a:noFill/>
          <a:ln>
            <a:noFill/>
          </a:ln>
        </p:spPr>
        <p:txBody>
          <a:bodyPr spcFirstLastPara="1" wrap="square" lIns="92075" tIns="46025" rIns="92075" bIns="46025" anchor="t" anchorCtr="0">
            <a:noAutofit/>
          </a:bodyPr>
          <a:lstStyle/>
          <a:p>
            <a:pPr marL="342900" lvl="0" indent="-222250" algn="l" rtl="0">
              <a:lnSpc>
                <a:spcPct val="100000"/>
              </a:lnSpc>
              <a:spcBef>
                <a:spcPts val="0"/>
              </a:spcBef>
              <a:spcAft>
                <a:spcPts val="0"/>
              </a:spcAft>
              <a:buClr>
                <a:srgbClr val="595959"/>
              </a:buClr>
              <a:buSzPts val="1900"/>
              <a:buNone/>
            </a:pPr>
            <a:endParaRPr>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1900"/>
              <a:buChar char="•"/>
            </a:pPr>
            <a:r>
              <a:rPr lang="en-US">
                <a:highlight>
                  <a:srgbClr val="E7E7E5"/>
                </a:highlight>
              </a:rPr>
              <a:t>The Request for Applications (RFA) will post to the Limited Excess Property Program (LEPP) website in late summer/early fall of 2023. The RFA will be announced via the LEPP website, USAID email listservs, LEPP Quarterly Newsletters, social media, and other forms of communication.</a:t>
            </a:r>
            <a:endParaRPr>
              <a:highlight>
                <a:srgbClr val="E7E7E5"/>
              </a:highlight>
            </a:endParaRPr>
          </a:p>
          <a:p>
            <a:pPr marL="342900" lvl="0" indent="-222250" algn="l" rtl="0">
              <a:lnSpc>
                <a:spcPct val="100000"/>
              </a:lnSpc>
              <a:spcBef>
                <a:spcPts val="0"/>
              </a:spcBef>
              <a:spcAft>
                <a:spcPts val="0"/>
              </a:spcAft>
              <a:buClr>
                <a:srgbClr val="595959"/>
              </a:buClr>
              <a:buSzPts val="1900"/>
              <a:buNone/>
            </a:pPr>
            <a:endParaRPr>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1900"/>
              <a:buChar char="•"/>
            </a:pPr>
            <a:r>
              <a:rPr lang="en-US">
                <a:latin typeface="Gill Sans"/>
                <a:ea typeface="Gill Sans"/>
                <a:cs typeface="Gill Sans"/>
                <a:sym typeface="Gill Sans"/>
              </a:rPr>
              <a:t>In order to apply to LEPP, an organization must meet USAID's Private Voluntary Organization (PVO) self-certification criteria. Organizations applying to LEPP must complete and submit a PVO self-certification form as part of their application package. Completion of this form solely indicates that the organization meets the conditions as a PVO.</a:t>
            </a:r>
            <a:endParaRPr>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a:latin typeface="Gill Sans"/>
              <a:ea typeface="Gill Sans"/>
              <a:cs typeface="Gill Sans"/>
              <a:sym typeface="Gill Sans"/>
            </a:endParaRPr>
          </a:p>
          <a:p>
            <a:pPr marL="342900" lvl="0" indent="-342900" algn="l" rtl="0">
              <a:lnSpc>
                <a:spcPct val="100000"/>
              </a:lnSpc>
              <a:spcBef>
                <a:spcPts val="380"/>
              </a:spcBef>
              <a:spcAft>
                <a:spcPts val="0"/>
              </a:spcAft>
              <a:buClr>
                <a:srgbClr val="595959"/>
              </a:buClr>
              <a:buSzPts val="1900"/>
              <a:buChar char="•"/>
            </a:pPr>
            <a:r>
              <a:rPr lang="en-US">
                <a:latin typeface="Gill Sans"/>
                <a:ea typeface="Gill Sans"/>
                <a:cs typeface="Gill Sans"/>
                <a:sym typeface="Gill Sans"/>
              </a:rPr>
              <a:t>Once self certification is complete, PVOs must participate in the Limited Excess Property Program</a:t>
            </a:r>
            <a:r>
              <a:rPr lang="en-US"/>
              <a:t>’s</a:t>
            </a:r>
            <a:r>
              <a:rPr lang="en-US">
                <a:latin typeface="Gill Sans"/>
                <a:ea typeface="Gill Sans"/>
                <a:cs typeface="Gill Sans"/>
                <a:sym typeface="Gill Sans"/>
              </a:rPr>
              <a:t> competitive application process. </a:t>
            </a:r>
            <a:endParaRPr>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sz="190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a:p>
          <a:p>
            <a:pPr marL="342900" lvl="0" indent="-342900" algn="l" rtl="0">
              <a:lnSpc>
                <a:spcPct val="100000"/>
              </a:lnSpc>
              <a:spcBef>
                <a:spcPts val="400"/>
              </a:spcBef>
              <a:spcAft>
                <a:spcPts val="0"/>
              </a:spcAft>
              <a:buClr>
                <a:schemeClr val="dk1"/>
              </a:buClr>
              <a:buSzPts val="1800"/>
              <a:buNone/>
            </a:pPr>
            <a:endParaRPr/>
          </a:p>
        </p:txBody>
      </p:sp>
      <p:sp>
        <p:nvSpPr>
          <p:cNvPr id="278" name="Google Shape;278;p92"/>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3"/>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PVO Participation</a:t>
            </a:r>
            <a:endParaRPr sz="2400">
              <a:solidFill>
                <a:srgbClr val="5D0517"/>
              </a:solidFill>
              <a:latin typeface="Gill Sans"/>
              <a:ea typeface="Gill Sans"/>
              <a:cs typeface="Gill Sans"/>
              <a:sym typeface="Gill Sans"/>
            </a:endParaRPr>
          </a:p>
        </p:txBody>
      </p:sp>
      <p:sp>
        <p:nvSpPr>
          <p:cNvPr id="284" name="Google Shape;284;p93"/>
          <p:cNvSpPr/>
          <p:nvPr/>
        </p:nvSpPr>
        <p:spPr>
          <a:xfrm>
            <a:off x="914000" y="1371600"/>
            <a:ext cx="9695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To operate as a successful PVO in the program, organizations should:</a:t>
            </a:r>
            <a:endParaRPr sz="2400" b="0" i="0" u="none" strike="noStrike" cap="none">
              <a:solidFill>
                <a:srgbClr val="000000"/>
              </a:solidFill>
              <a:latin typeface="Gill Sans"/>
              <a:ea typeface="Gill Sans"/>
              <a:cs typeface="Gill Sans"/>
              <a:sym typeface="Gill Sans"/>
            </a:endParaRPr>
          </a:p>
        </p:txBody>
      </p:sp>
      <p:sp>
        <p:nvSpPr>
          <p:cNvPr id="285" name="Google Shape;285;p93"/>
          <p:cNvSpPr txBox="1">
            <a:spLocks noGrp="1"/>
          </p:cNvSpPr>
          <p:nvPr>
            <p:ph type="body" idx="1"/>
          </p:nvPr>
        </p:nvSpPr>
        <p:spPr>
          <a:xfrm>
            <a:off x="913995" y="1924050"/>
            <a:ext cx="9296805" cy="447675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rgbClr val="595959"/>
              </a:buClr>
              <a:buSzPts val="1900"/>
              <a:buChar char="•"/>
            </a:pPr>
            <a:r>
              <a:rPr lang="en-US"/>
              <a:t>B</a:t>
            </a:r>
            <a:r>
              <a:rPr lang="en-US">
                <a:latin typeface="Gill Sans"/>
                <a:ea typeface="Gill Sans"/>
                <a:cs typeface="Gill Sans"/>
                <a:sym typeface="Gill Sans"/>
              </a:rPr>
              <a:t>uild relationships with property custodians.</a:t>
            </a:r>
            <a:endParaRPr/>
          </a:p>
          <a:p>
            <a:pPr marL="342900" lvl="0" indent="-222250" algn="l" rtl="0">
              <a:lnSpc>
                <a:spcPct val="100000"/>
              </a:lnSpc>
              <a:spcBef>
                <a:spcPts val="0"/>
              </a:spcBef>
              <a:spcAft>
                <a:spcPts val="0"/>
              </a:spcAft>
              <a:buClr>
                <a:srgbClr val="595959"/>
              </a:buClr>
              <a:buSzPts val="1900"/>
              <a:buNone/>
            </a:pPr>
            <a:endParaRPr>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1900"/>
              <a:buChar char="•"/>
            </a:pPr>
            <a:r>
              <a:rPr lang="en-US">
                <a:latin typeface="Gill Sans"/>
                <a:ea typeface="Gill Sans"/>
                <a:cs typeface="Gill Sans"/>
                <a:sym typeface="Gill Sans"/>
              </a:rPr>
              <a:t>Allocate funds and utilize resources to cover the shipping costs associated with surplus property.</a:t>
            </a:r>
            <a:endParaRPr/>
          </a:p>
          <a:p>
            <a:pPr marL="342900" lvl="0" indent="-222250" algn="l" rtl="0">
              <a:lnSpc>
                <a:spcPct val="100000"/>
              </a:lnSpc>
              <a:spcBef>
                <a:spcPts val="0"/>
              </a:spcBef>
              <a:spcAft>
                <a:spcPts val="0"/>
              </a:spcAft>
              <a:buClr>
                <a:srgbClr val="595959"/>
              </a:buClr>
              <a:buSzPts val="1900"/>
              <a:buNone/>
            </a:pPr>
            <a:endParaRPr>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1900"/>
              <a:buChar char="•"/>
            </a:pPr>
            <a:r>
              <a:rPr lang="en-US">
                <a:latin typeface="Gill Sans"/>
                <a:ea typeface="Gill Sans"/>
                <a:cs typeface="Gill Sans"/>
                <a:sym typeface="Gill Sans"/>
              </a:rPr>
              <a:t>Assign designated personnel to manage the LEPP project.</a:t>
            </a:r>
            <a:endParaRPr/>
          </a:p>
          <a:p>
            <a:pPr marL="342900" lvl="0" indent="-222250" algn="l" rtl="0">
              <a:lnSpc>
                <a:spcPct val="100000"/>
              </a:lnSpc>
              <a:spcBef>
                <a:spcPts val="0"/>
              </a:spcBef>
              <a:spcAft>
                <a:spcPts val="0"/>
              </a:spcAft>
              <a:buClr>
                <a:srgbClr val="595959"/>
              </a:buClr>
              <a:buSzPts val="1900"/>
              <a:buNone/>
            </a:pPr>
            <a:endParaRPr>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1900"/>
              <a:buChar char="•"/>
            </a:pPr>
            <a:r>
              <a:rPr lang="en-US"/>
              <a:t>Have a</a:t>
            </a:r>
            <a:r>
              <a:rPr lang="en-US">
                <a:latin typeface="Gill Sans"/>
                <a:ea typeface="Gill Sans"/>
                <a:cs typeface="Gill Sans"/>
                <a:sym typeface="Gill Sans"/>
              </a:rPr>
              <a:t>ccess to a warehouse facility to house, inspect, test, refurbish, and sanitize the surplus property. </a:t>
            </a:r>
            <a:endParaRPr/>
          </a:p>
          <a:p>
            <a:pPr marL="342900" lvl="0" indent="-222250" algn="l" rtl="0">
              <a:lnSpc>
                <a:spcPct val="100000"/>
              </a:lnSpc>
              <a:spcBef>
                <a:spcPts val="0"/>
              </a:spcBef>
              <a:spcAft>
                <a:spcPts val="0"/>
              </a:spcAft>
              <a:buClr>
                <a:srgbClr val="595959"/>
              </a:buClr>
              <a:buSzPts val="1900"/>
              <a:buNone/>
            </a:pPr>
            <a:endParaRPr>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1900"/>
              <a:buChar char="•"/>
            </a:pPr>
            <a:r>
              <a:rPr lang="en-US">
                <a:latin typeface="Gill Sans"/>
                <a:ea typeface="Gill Sans"/>
                <a:cs typeface="Gill Sans"/>
                <a:sym typeface="Gill Sans"/>
              </a:rPr>
              <a:t>Work with an in-country partner that has a relationship with government entities.</a:t>
            </a:r>
            <a:endParaRPr/>
          </a:p>
          <a:p>
            <a:pPr marL="342900" lvl="0" indent="-222250" algn="l" rtl="0">
              <a:lnSpc>
                <a:spcPct val="100000"/>
              </a:lnSpc>
              <a:spcBef>
                <a:spcPts val="380"/>
              </a:spcBef>
              <a:spcAft>
                <a:spcPts val="0"/>
              </a:spcAft>
              <a:buClr>
                <a:schemeClr val="dk1"/>
              </a:buClr>
              <a:buSzPts val="1900"/>
              <a:buNone/>
            </a:pPr>
            <a:endParaRPr sz="190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a:p>
          <a:p>
            <a:pPr marL="342900" lvl="0" indent="-342900" algn="l" rtl="0">
              <a:lnSpc>
                <a:spcPct val="100000"/>
              </a:lnSpc>
              <a:spcBef>
                <a:spcPts val="400"/>
              </a:spcBef>
              <a:spcAft>
                <a:spcPts val="0"/>
              </a:spcAft>
              <a:buClr>
                <a:schemeClr val="dk1"/>
              </a:buClr>
              <a:buSzPts val="1800"/>
              <a:buNone/>
            </a:pPr>
            <a:endParaRPr/>
          </a:p>
        </p:txBody>
      </p:sp>
      <p:sp>
        <p:nvSpPr>
          <p:cNvPr id="286" name="Google Shape;286;p93"/>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2cfab0c881_11_0"/>
          <p:cNvSpPr txBox="1">
            <a:spLocks noGrp="1"/>
          </p:cNvSpPr>
          <p:nvPr>
            <p:ph type="body" idx="1"/>
          </p:nvPr>
        </p:nvSpPr>
        <p:spPr>
          <a:xfrm>
            <a:off x="914400" y="1600200"/>
            <a:ext cx="10363200" cy="4572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rgbClr val="635C5B"/>
              </a:buClr>
              <a:buSzPts val="1800"/>
              <a:buNone/>
            </a:pPr>
            <a:endParaRPr/>
          </a:p>
          <a:p>
            <a:pPr marL="457200" lvl="0" indent="-228600" algn="l" rtl="0">
              <a:lnSpc>
                <a:spcPct val="100000"/>
              </a:lnSpc>
              <a:spcBef>
                <a:spcPts val="0"/>
              </a:spcBef>
              <a:spcAft>
                <a:spcPts val="0"/>
              </a:spcAft>
              <a:buClr>
                <a:srgbClr val="635C5B"/>
              </a:buClr>
              <a:buSzPts val="1800"/>
              <a:buNone/>
            </a:pPr>
            <a:endParaRPr/>
          </a:p>
        </p:txBody>
      </p:sp>
      <p:sp>
        <p:nvSpPr>
          <p:cNvPr id="292" name="Google Shape;292;g22cfab0c881_11_0"/>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Gill Sans"/>
              <a:buNone/>
            </a:pPr>
            <a:r>
              <a:rPr lang="en-US" sz="2400">
                <a:solidFill>
                  <a:srgbClr val="5D0517"/>
                </a:solidFill>
              </a:rPr>
              <a:t>PVO Participation</a:t>
            </a:r>
            <a:endParaRPr sz="2400"/>
          </a:p>
        </p:txBody>
      </p:sp>
      <p:sp>
        <p:nvSpPr>
          <p:cNvPr id="293" name="Google Shape;293;g22cfab0c881_11_0"/>
          <p:cNvSpPr/>
          <p:nvPr/>
        </p:nvSpPr>
        <p:spPr>
          <a:xfrm>
            <a:off x="914400" y="1400145"/>
            <a:ext cx="756015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400" b="0" i="0" u="none" strike="noStrike" cap="none">
                <a:solidFill>
                  <a:schemeClr val="lt2"/>
                </a:solidFill>
                <a:latin typeface="Gill Sans"/>
                <a:ea typeface="Gill Sans"/>
                <a:cs typeface="Gill Sans"/>
                <a:sym typeface="Gill Sans"/>
              </a:rPr>
              <a:t>What happens after PVOs are accepted into the program?</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2"/>
              </a:solidFill>
              <a:latin typeface="Gill Sans"/>
              <a:ea typeface="Gill Sans"/>
              <a:cs typeface="Gill Sans"/>
              <a:sym typeface="Gill Sans"/>
            </a:endParaRPr>
          </a:p>
        </p:txBody>
      </p:sp>
      <p:pic>
        <p:nvPicPr>
          <p:cNvPr id="294" name="Google Shape;294;g22cfab0c881_11_0"/>
          <p:cNvPicPr preferRelativeResize="0"/>
          <p:nvPr/>
        </p:nvPicPr>
        <p:blipFill rotWithShape="1">
          <a:blip r:embed="rId3">
            <a:alphaModFix/>
          </a:blip>
          <a:srcRect/>
          <a:stretch/>
        </p:blipFill>
        <p:spPr>
          <a:xfrm>
            <a:off x="1561129" y="2000310"/>
            <a:ext cx="8516850" cy="4474852"/>
          </a:xfrm>
          <a:prstGeom prst="rect">
            <a:avLst/>
          </a:prstGeom>
          <a:noFill/>
          <a:ln>
            <a:noFill/>
          </a:ln>
        </p:spPr>
      </p:pic>
      <p:sp>
        <p:nvSpPr>
          <p:cNvPr id="295" name="Google Shape;295;g22cfab0c881_11_0"/>
          <p:cNvSpPr/>
          <p:nvPr/>
        </p:nvSpPr>
        <p:spPr>
          <a:xfrm>
            <a:off x="5471891" y="3581400"/>
            <a:ext cx="347663" cy="304800"/>
          </a:xfrm>
          <a:prstGeom prst="downArrow">
            <a:avLst>
              <a:gd name="adj1" fmla="val 50000"/>
              <a:gd name="adj2" fmla="val 50000"/>
            </a:avLst>
          </a:prstGeom>
          <a:solidFill>
            <a:schemeClr val="accen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6" name="Google Shape;296;g22cfab0c881_11_0"/>
          <p:cNvSpPr/>
          <p:nvPr/>
        </p:nvSpPr>
        <p:spPr>
          <a:xfrm>
            <a:off x="5471891" y="5305455"/>
            <a:ext cx="347663" cy="304800"/>
          </a:xfrm>
          <a:prstGeom prst="downArrow">
            <a:avLst>
              <a:gd name="adj1" fmla="val 50000"/>
              <a:gd name="adj2" fmla="val 50000"/>
            </a:avLst>
          </a:prstGeom>
          <a:solidFill>
            <a:schemeClr val="accen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6"/>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607 Determination Process</a:t>
            </a:r>
            <a:endParaRPr sz="2400">
              <a:solidFill>
                <a:srgbClr val="5D0517"/>
              </a:solidFill>
              <a:latin typeface="Gill Sans"/>
              <a:ea typeface="Gill Sans"/>
              <a:cs typeface="Gill Sans"/>
              <a:sym typeface="Gill Sans"/>
            </a:endParaRPr>
          </a:p>
        </p:txBody>
      </p:sp>
      <p:sp>
        <p:nvSpPr>
          <p:cNvPr id="302" name="Google Shape;302;p96"/>
          <p:cNvSpPr/>
          <p:nvPr/>
        </p:nvSpPr>
        <p:spPr>
          <a:xfrm>
            <a:off x="914001" y="1371600"/>
            <a:ext cx="7432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The 607 Determination is a collaborative process:</a:t>
            </a:r>
            <a:endParaRPr sz="2400" b="0" i="0" u="none" strike="noStrike" cap="none">
              <a:solidFill>
                <a:srgbClr val="000000"/>
              </a:solidFill>
              <a:latin typeface="Gill Sans"/>
              <a:ea typeface="Gill Sans"/>
              <a:cs typeface="Gill Sans"/>
              <a:sym typeface="Gill Sans"/>
            </a:endParaRPr>
          </a:p>
        </p:txBody>
      </p:sp>
      <p:sp>
        <p:nvSpPr>
          <p:cNvPr id="303" name="Google Shape;303;p96"/>
          <p:cNvSpPr txBox="1">
            <a:spLocks noGrp="1"/>
          </p:cNvSpPr>
          <p:nvPr>
            <p:ph type="body" idx="1"/>
          </p:nvPr>
        </p:nvSpPr>
        <p:spPr>
          <a:xfrm>
            <a:off x="913995" y="1990832"/>
            <a:ext cx="9296700" cy="4476900"/>
          </a:xfrm>
          <a:prstGeom prst="rect">
            <a:avLst/>
          </a:prstGeom>
          <a:noFill/>
          <a:ln>
            <a:noFill/>
          </a:ln>
        </p:spPr>
        <p:txBody>
          <a:bodyPr spcFirstLastPara="1" wrap="square" lIns="92075" tIns="46025" rIns="92075" bIns="46025" anchor="t" anchorCtr="0">
            <a:noAutofit/>
          </a:bodyPr>
          <a:lstStyle/>
          <a:p>
            <a:pPr marL="342900" lvl="0" indent="-215900" algn="l" rtl="0">
              <a:lnSpc>
                <a:spcPct val="100000"/>
              </a:lnSpc>
              <a:spcBef>
                <a:spcPts val="0"/>
              </a:spcBef>
              <a:spcAft>
                <a:spcPts val="0"/>
              </a:spcAft>
              <a:buClr>
                <a:srgbClr val="595959"/>
              </a:buClr>
              <a:buSzPts val="2000"/>
              <a:buFont typeface="Arial"/>
              <a:buNone/>
            </a:pPr>
            <a:endParaRPr>
              <a:solidFill>
                <a:srgbClr val="595959"/>
              </a:solidFill>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2000"/>
              <a:buFont typeface="Arial"/>
              <a:buChar char="•"/>
            </a:pPr>
            <a:r>
              <a:rPr lang="en-US">
                <a:solidFill>
                  <a:srgbClr val="595959"/>
                </a:solidFill>
                <a:highlight>
                  <a:srgbClr val="E7E7E5"/>
                </a:highlight>
              </a:rPr>
              <a:t>The 607 Determination process starts once a PVO receives their contingent acceptance into the program. </a:t>
            </a:r>
            <a:endParaRPr>
              <a:highlight>
                <a:srgbClr val="E7E7E5"/>
              </a:highlight>
            </a:endParaRPr>
          </a:p>
          <a:p>
            <a:pPr marL="342900" lvl="0" indent="-215900" algn="l" rtl="0">
              <a:lnSpc>
                <a:spcPct val="100000"/>
              </a:lnSpc>
              <a:spcBef>
                <a:spcPts val="0"/>
              </a:spcBef>
              <a:spcAft>
                <a:spcPts val="0"/>
              </a:spcAft>
              <a:buClr>
                <a:srgbClr val="595959"/>
              </a:buClr>
              <a:buSzPts val="2000"/>
              <a:buFont typeface="Arial"/>
              <a:buNone/>
            </a:pPr>
            <a:endParaRPr>
              <a:solidFill>
                <a:srgbClr val="595959"/>
              </a:solidFill>
              <a:latin typeface="Gill Sans"/>
              <a:ea typeface="Gill Sans"/>
              <a:cs typeface="Gill Sans"/>
              <a:sym typeface="Gill Sans"/>
            </a:endParaRPr>
          </a:p>
          <a:p>
            <a:pPr marL="342900" lvl="0" indent="-342900" algn="l" rtl="0">
              <a:lnSpc>
                <a:spcPct val="100000"/>
              </a:lnSpc>
              <a:spcBef>
                <a:spcPts val="0"/>
              </a:spcBef>
              <a:spcAft>
                <a:spcPts val="0"/>
              </a:spcAft>
              <a:buClr>
                <a:srgbClr val="595959"/>
              </a:buClr>
              <a:buSzPts val="2000"/>
              <a:buFont typeface="Arial"/>
              <a:buChar char="•"/>
            </a:pPr>
            <a:r>
              <a:rPr lang="en-US">
                <a:solidFill>
                  <a:srgbClr val="595959"/>
                </a:solidFill>
                <a:latin typeface="Gill Sans"/>
                <a:ea typeface="Gill Sans"/>
                <a:cs typeface="Gill Sans"/>
                <a:sym typeface="Gill Sans"/>
              </a:rPr>
              <a:t>Before a PVO is allowed to transfer excess property overseas, a collaborative determination is made by USAID/Washington and the USAID Mission</a:t>
            </a:r>
            <a:r>
              <a:rPr lang="en-US">
                <a:solidFill>
                  <a:srgbClr val="595959"/>
                </a:solidFill>
              </a:rPr>
              <a:t>.</a:t>
            </a:r>
            <a:endParaRPr/>
          </a:p>
          <a:p>
            <a:pPr marL="342900" lvl="0" indent="-215900" algn="l" rtl="0">
              <a:lnSpc>
                <a:spcPct val="100000"/>
              </a:lnSpc>
              <a:spcBef>
                <a:spcPts val="0"/>
              </a:spcBef>
              <a:spcAft>
                <a:spcPts val="0"/>
              </a:spcAft>
              <a:buClr>
                <a:srgbClr val="595959"/>
              </a:buClr>
              <a:buSzPts val="2000"/>
              <a:buFont typeface="Arial"/>
              <a:buNone/>
            </a:pPr>
            <a:endParaRPr>
              <a:solidFill>
                <a:srgbClr val="595959"/>
              </a:solidFill>
            </a:endParaRPr>
          </a:p>
          <a:p>
            <a:pPr marL="342900" lvl="0" indent="-342900" algn="l" rtl="0">
              <a:lnSpc>
                <a:spcPct val="100000"/>
              </a:lnSpc>
              <a:spcBef>
                <a:spcPts val="0"/>
              </a:spcBef>
              <a:spcAft>
                <a:spcPts val="0"/>
              </a:spcAft>
              <a:buClr>
                <a:srgbClr val="595959"/>
              </a:buClr>
              <a:buSzPts val="2000"/>
              <a:buFont typeface="Arial"/>
              <a:buChar char="•"/>
            </a:pPr>
            <a:r>
              <a:rPr lang="en-US">
                <a:solidFill>
                  <a:srgbClr val="595959"/>
                </a:solidFill>
                <a:highlight>
                  <a:srgbClr val="E7E7E5"/>
                </a:highlight>
              </a:rPr>
              <a:t>A PVO is not fully admitted into LEPP until their financials are vetted and they receive a signed 607 Determination from at least one Mission. </a:t>
            </a:r>
            <a:endParaRPr/>
          </a:p>
          <a:p>
            <a:pPr marL="342900" lvl="0" indent="-215900" algn="l" rtl="0">
              <a:lnSpc>
                <a:spcPct val="100000"/>
              </a:lnSpc>
              <a:spcBef>
                <a:spcPts val="0"/>
              </a:spcBef>
              <a:spcAft>
                <a:spcPts val="0"/>
              </a:spcAft>
              <a:buClr>
                <a:srgbClr val="595959"/>
              </a:buClr>
              <a:buSzPts val="2000"/>
              <a:buFont typeface="Arial"/>
              <a:buNone/>
            </a:pPr>
            <a:endParaRPr/>
          </a:p>
          <a:p>
            <a:pPr marL="406400" lvl="0" indent="-165100" algn="l" rtl="0">
              <a:lnSpc>
                <a:spcPct val="100000"/>
              </a:lnSpc>
              <a:spcBef>
                <a:spcPts val="380"/>
              </a:spcBef>
              <a:spcAft>
                <a:spcPts val="0"/>
              </a:spcAft>
              <a:buClr>
                <a:schemeClr val="dk1"/>
              </a:buClr>
              <a:buSzPts val="1900"/>
              <a:buNone/>
            </a:pPr>
            <a:endParaRPr sz="1800">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sz="1800">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sz="1800">
              <a:solidFill>
                <a:srgbClr val="595959"/>
              </a:solidFill>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sz="190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a:p>
          <a:p>
            <a:pPr marL="342900" lvl="0" indent="-342900" algn="l" rtl="0">
              <a:lnSpc>
                <a:spcPct val="100000"/>
              </a:lnSpc>
              <a:spcBef>
                <a:spcPts val="400"/>
              </a:spcBef>
              <a:spcAft>
                <a:spcPts val="0"/>
              </a:spcAft>
              <a:buClr>
                <a:schemeClr val="dk1"/>
              </a:buClr>
              <a:buSzPts val="1800"/>
              <a:buNone/>
            </a:pPr>
            <a:endParaRPr/>
          </a:p>
        </p:txBody>
      </p:sp>
      <p:sp>
        <p:nvSpPr>
          <p:cNvPr id="304" name="Google Shape;304;p96"/>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97"/>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607 Determination Process</a:t>
            </a:r>
            <a:endParaRPr sz="2400">
              <a:solidFill>
                <a:srgbClr val="5D0517"/>
              </a:solidFill>
              <a:latin typeface="Gill Sans"/>
              <a:ea typeface="Gill Sans"/>
              <a:cs typeface="Gill Sans"/>
              <a:sym typeface="Gill Sans"/>
            </a:endParaRPr>
          </a:p>
        </p:txBody>
      </p:sp>
      <p:sp>
        <p:nvSpPr>
          <p:cNvPr id="310" name="Google Shape;310;p97"/>
          <p:cNvSpPr/>
          <p:nvPr/>
        </p:nvSpPr>
        <p:spPr>
          <a:xfrm>
            <a:off x="913995" y="1371600"/>
            <a:ext cx="642175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USAID/Washington must determine the following:</a:t>
            </a:r>
            <a:endParaRPr sz="2400" b="0" i="0" u="none" strike="noStrike" cap="none">
              <a:solidFill>
                <a:srgbClr val="000000"/>
              </a:solidFill>
              <a:latin typeface="Gill Sans"/>
              <a:ea typeface="Gill Sans"/>
              <a:cs typeface="Gill Sans"/>
              <a:sym typeface="Gill Sans"/>
            </a:endParaRPr>
          </a:p>
        </p:txBody>
      </p:sp>
      <p:sp>
        <p:nvSpPr>
          <p:cNvPr id="311" name="Google Shape;311;p97"/>
          <p:cNvSpPr txBox="1">
            <a:spLocks noGrp="1"/>
          </p:cNvSpPr>
          <p:nvPr>
            <p:ph type="body" idx="1"/>
          </p:nvPr>
        </p:nvSpPr>
        <p:spPr>
          <a:xfrm>
            <a:off x="913995" y="1924050"/>
            <a:ext cx="9296805" cy="447675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rgbClr val="595959"/>
              </a:buClr>
              <a:buSzPts val="2000"/>
              <a:buFont typeface="Arial"/>
              <a:buChar char="•"/>
            </a:pPr>
            <a:r>
              <a:rPr lang="en-US" sz="2000">
                <a:latin typeface="Gill Sans"/>
                <a:ea typeface="Gill Sans"/>
                <a:cs typeface="Gill Sans"/>
                <a:sym typeface="Gill Sans"/>
              </a:rPr>
              <a:t>Furnishing the U.S. government excess property to (PVO) for use in connection with the project plan (PVO) submitted to LEPP is within the limitations of the Foreign Assistance Act and consistent with and in furtherance of the purposes of the part I of the Act;</a:t>
            </a:r>
            <a:endParaRPr>
              <a:latin typeface="Gill Sans"/>
              <a:ea typeface="Gill Sans"/>
              <a:cs typeface="Gill Sans"/>
              <a:sym typeface="Gill Sans"/>
            </a:endParaRPr>
          </a:p>
          <a:p>
            <a:pPr marL="342900" lvl="0" indent="-342900" algn="l" rtl="0">
              <a:lnSpc>
                <a:spcPct val="100000"/>
              </a:lnSpc>
              <a:spcBef>
                <a:spcPts val="400"/>
              </a:spcBef>
              <a:spcAft>
                <a:spcPts val="0"/>
              </a:spcAft>
              <a:buClr>
                <a:schemeClr val="dk1"/>
              </a:buClr>
              <a:buSzPts val="2000"/>
              <a:buFont typeface="Arial"/>
              <a:buNone/>
            </a:pPr>
            <a:endParaRPr sz="2000">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sz="2000">
                <a:solidFill>
                  <a:srgbClr val="595959"/>
                </a:solidFill>
                <a:latin typeface="Gill Sans"/>
                <a:ea typeface="Gill Sans"/>
                <a:cs typeface="Gill Sans"/>
                <a:sym typeface="Gill Sans"/>
              </a:rPr>
              <a:t>The designated end-user, (PVO), is responsible and able to effectively use and maintain such property; </a:t>
            </a:r>
            <a:r>
              <a:rPr lang="en-US" sz="2000">
                <a:solidFill>
                  <a:srgbClr val="595959"/>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and</a:t>
            </a:r>
            <a:endParaRPr>
              <a:solidFill>
                <a:srgbClr val="595959"/>
              </a:solidFill>
              <a:latin typeface="Gill Sans"/>
              <a:ea typeface="Gill Sans"/>
              <a:cs typeface="Gill Sans"/>
              <a:sym typeface="Gill Sans"/>
            </a:endParaRPr>
          </a:p>
          <a:p>
            <a:pPr marL="342900" lvl="0" indent="-342900" algn="l" rtl="0">
              <a:lnSpc>
                <a:spcPct val="100000"/>
              </a:lnSpc>
              <a:spcBef>
                <a:spcPts val="400"/>
              </a:spcBef>
              <a:spcAft>
                <a:spcPts val="0"/>
              </a:spcAft>
              <a:buClr>
                <a:schemeClr val="dk1"/>
              </a:buClr>
              <a:buSzPts val="2000"/>
              <a:buFont typeface="Arial"/>
              <a:buNone/>
            </a:pPr>
            <a:endParaRPr sz="2000">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sz="2000">
                <a:latin typeface="Gill Sans"/>
                <a:ea typeface="Gill Sans"/>
                <a:cs typeface="Gill Sans"/>
                <a:sym typeface="Gill Sans"/>
              </a:rPr>
              <a:t>The residual value, serviceability, and appearance of such property would not reflect unfavorably on the image of the United States and would justify the costs of packing, crating, handling, transportation, and other accessorial costs, and the residual value at least equals the total of these costs. </a:t>
            </a:r>
            <a:endParaRPr>
              <a:latin typeface="Gill Sans"/>
              <a:ea typeface="Gill Sans"/>
              <a:cs typeface="Gill Sans"/>
              <a:sym typeface="Gill Sans"/>
            </a:endParaRPr>
          </a:p>
          <a:p>
            <a:pPr marL="120650" lvl="0" indent="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sz="1800">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sz="1800">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sz="1800">
              <a:solidFill>
                <a:srgbClr val="595959"/>
              </a:solidFill>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sz="190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a:p>
          <a:p>
            <a:pPr marL="342900" lvl="0" indent="-342900" algn="l" rtl="0">
              <a:lnSpc>
                <a:spcPct val="100000"/>
              </a:lnSpc>
              <a:spcBef>
                <a:spcPts val="400"/>
              </a:spcBef>
              <a:spcAft>
                <a:spcPts val="0"/>
              </a:spcAft>
              <a:buClr>
                <a:schemeClr val="dk1"/>
              </a:buClr>
              <a:buSzPts val="1800"/>
              <a:buNone/>
            </a:pPr>
            <a:endParaRPr/>
          </a:p>
        </p:txBody>
      </p:sp>
      <p:sp>
        <p:nvSpPr>
          <p:cNvPr id="312" name="Google Shape;312;p97"/>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98"/>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607 Determination Process</a:t>
            </a:r>
            <a:endParaRPr sz="2400">
              <a:solidFill>
                <a:srgbClr val="5D0517"/>
              </a:solidFill>
              <a:latin typeface="Gill Sans"/>
              <a:ea typeface="Gill Sans"/>
              <a:cs typeface="Gill Sans"/>
              <a:sym typeface="Gill Sans"/>
            </a:endParaRPr>
          </a:p>
        </p:txBody>
      </p:sp>
      <p:sp>
        <p:nvSpPr>
          <p:cNvPr id="318" name="Google Shape;318;p98"/>
          <p:cNvSpPr/>
          <p:nvPr/>
        </p:nvSpPr>
        <p:spPr>
          <a:xfrm>
            <a:off x="913995" y="1371600"/>
            <a:ext cx="986359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The Mission Director or LEPP Point of Contact must determine the following:</a:t>
            </a:r>
            <a:endParaRPr sz="2400" b="0" i="0" u="none" strike="noStrike" cap="none">
              <a:solidFill>
                <a:srgbClr val="000000"/>
              </a:solidFill>
              <a:latin typeface="Gill Sans"/>
              <a:ea typeface="Gill Sans"/>
              <a:cs typeface="Gill Sans"/>
              <a:sym typeface="Gill Sans"/>
            </a:endParaRPr>
          </a:p>
        </p:txBody>
      </p:sp>
      <p:sp>
        <p:nvSpPr>
          <p:cNvPr id="319" name="Google Shape;319;p98"/>
          <p:cNvSpPr txBox="1">
            <a:spLocks noGrp="1"/>
          </p:cNvSpPr>
          <p:nvPr>
            <p:ph type="body" idx="1"/>
          </p:nvPr>
        </p:nvSpPr>
        <p:spPr>
          <a:xfrm>
            <a:off x="913995" y="1924050"/>
            <a:ext cx="9296805" cy="447675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400"/>
              </a:spcBef>
              <a:spcAft>
                <a:spcPts val="0"/>
              </a:spcAft>
              <a:buClr>
                <a:srgbClr val="595959"/>
              </a:buClr>
              <a:buSzPts val="2000"/>
              <a:buChar char="•"/>
            </a:pPr>
            <a:r>
              <a:rPr lang="en-US" dirty="0">
                <a:solidFill>
                  <a:srgbClr val="595959"/>
                </a:solidFill>
                <a:latin typeface="Gill Sans"/>
                <a:ea typeface="Gill Sans"/>
                <a:cs typeface="Gill Sans"/>
                <a:sym typeface="Gill Sans"/>
              </a:rPr>
              <a:t>There is a need for the excess property in the quantity requested and the property is suitable for the requested purposes.</a:t>
            </a:r>
            <a:endParaRPr dirty="0"/>
          </a:p>
          <a:p>
            <a:pPr marL="0" lvl="0" indent="0" algn="l" rtl="0">
              <a:lnSpc>
                <a:spcPct val="100000"/>
              </a:lnSpc>
              <a:spcBef>
                <a:spcPts val="400"/>
              </a:spcBef>
              <a:spcAft>
                <a:spcPts val="0"/>
              </a:spcAft>
              <a:buClr>
                <a:schemeClr val="dk1"/>
              </a:buClr>
              <a:buSzPts val="2000"/>
              <a:buFont typeface="Arial"/>
              <a:buNone/>
            </a:pPr>
            <a:endParaRPr dirty="0">
              <a:solidFill>
                <a:srgbClr val="595959"/>
              </a:solidFill>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dirty="0">
                <a:solidFill>
                  <a:srgbClr val="595959"/>
                </a:solidFill>
                <a:latin typeface="Gill Sans"/>
                <a:ea typeface="Gill Sans"/>
                <a:cs typeface="Gill Sans"/>
                <a:sym typeface="Gill Sans"/>
              </a:rPr>
              <a:t>That </a:t>
            </a:r>
            <a:r>
              <a:rPr lang="en-US" dirty="0">
                <a:solidFill>
                  <a:srgbClr val="595959"/>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Mission has no </a:t>
            </a:r>
            <a:r>
              <a:rPr lang="en-US" dirty="0">
                <a:solidFill>
                  <a:srgbClr val="595959"/>
                </a:solidFill>
                <a:latin typeface="Gill Sans"/>
                <a:ea typeface="Gill Sans"/>
                <a:cs typeface="Gill Sans"/>
                <a:sym typeface="Gill Sans"/>
              </a:rPr>
              <a:t>information that would suggest that the designated in-country partners are not able to effectively use and maintain such property.</a:t>
            </a:r>
            <a:endParaRPr dirty="0"/>
          </a:p>
          <a:p>
            <a:pPr marL="406400" lvl="0" indent="-165100" algn="l" rtl="0">
              <a:lnSpc>
                <a:spcPct val="100000"/>
              </a:lnSpc>
              <a:spcBef>
                <a:spcPts val="380"/>
              </a:spcBef>
              <a:spcAft>
                <a:spcPts val="0"/>
              </a:spcAft>
              <a:buClr>
                <a:schemeClr val="dk1"/>
              </a:buClr>
              <a:buSzPts val="1900"/>
              <a:buNone/>
            </a:pPr>
            <a:endParaRPr dirty="0">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dirty="0">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dirty="0">
              <a:solidFill>
                <a:srgbClr val="595959"/>
              </a:solidFill>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sz="1900" dirty="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dirty="0"/>
          </a:p>
          <a:p>
            <a:pPr marL="342900" lvl="0" indent="-342900" algn="l" rtl="0">
              <a:lnSpc>
                <a:spcPct val="100000"/>
              </a:lnSpc>
              <a:spcBef>
                <a:spcPts val="400"/>
              </a:spcBef>
              <a:spcAft>
                <a:spcPts val="0"/>
              </a:spcAft>
              <a:buClr>
                <a:schemeClr val="dk1"/>
              </a:buClr>
              <a:buSzPts val="1800"/>
              <a:buNone/>
            </a:pPr>
            <a:endParaRPr dirty="0"/>
          </a:p>
        </p:txBody>
      </p:sp>
      <p:sp>
        <p:nvSpPr>
          <p:cNvPr id="320" name="Google Shape;320;p98"/>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dirty="0">
                <a:solidFill>
                  <a:srgbClr val="5D0517"/>
                </a:solidFill>
                <a:latin typeface="Gill Sans"/>
                <a:ea typeface="Gill Sans"/>
                <a:cs typeface="Gill Sans"/>
                <a:sym typeface="Gill Sans"/>
              </a:rPr>
              <a:t>Participating 607 Countries</a:t>
            </a:r>
            <a:endParaRPr sz="2400" dirty="0">
              <a:solidFill>
                <a:srgbClr val="5D0517"/>
              </a:solidFill>
              <a:highlight>
                <a:srgbClr val="FFFF00"/>
              </a:highlight>
              <a:latin typeface="Gill Sans"/>
              <a:ea typeface="Gill Sans"/>
              <a:cs typeface="Gill Sans"/>
              <a:sym typeface="Gill Sans"/>
            </a:endParaRPr>
          </a:p>
        </p:txBody>
      </p:sp>
      <p:sp>
        <p:nvSpPr>
          <p:cNvPr id="326" name="Google Shape;326;p5"/>
          <p:cNvSpPr/>
          <p:nvPr/>
        </p:nvSpPr>
        <p:spPr>
          <a:xfrm>
            <a:off x="1697038" y="1948024"/>
            <a:ext cx="3043890" cy="33739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Gill Sans"/>
                <a:ea typeface="Gill Sans"/>
                <a:cs typeface="Gill Sans"/>
                <a:sym typeface="Gill Sans"/>
              </a:rPr>
              <a:t>Africa</a:t>
            </a:r>
            <a:endParaRPr sz="2000" b="0" i="0" u="none" strike="noStrike" cap="none">
              <a:solidFill>
                <a:srgbClr val="000000"/>
              </a:solidFill>
              <a:latin typeface="Gill Sans"/>
              <a:ea typeface="Gill Sans"/>
              <a:cs typeface="Gill Sans"/>
              <a:sym typeface="Gill Sans"/>
            </a:endParaRPr>
          </a:p>
        </p:txBody>
      </p:sp>
      <p:sp>
        <p:nvSpPr>
          <p:cNvPr id="327" name="Google Shape;327;p5"/>
          <p:cNvSpPr/>
          <p:nvPr/>
        </p:nvSpPr>
        <p:spPr>
          <a:xfrm>
            <a:off x="2276549" y="2232604"/>
            <a:ext cx="2298024" cy="1215677"/>
          </a:xfrm>
          <a:prstGeom prst="rect">
            <a:avLst/>
          </a:prstGeom>
          <a:noFill/>
          <a:ln>
            <a:noFill/>
          </a:ln>
        </p:spPr>
        <p:txBody>
          <a:bodyPr spcFirstLastPara="1" wrap="square" lIns="91425" tIns="45700" rIns="45700" bIns="45700" anchor="ctr" anchorCtr="0">
            <a:spAutoFit/>
          </a:bodyPr>
          <a:lstStyle/>
          <a:p>
            <a:pPr marL="171450" marR="0" lvl="0" indent="-171450" algn="l" rtl="0">
              <a:lnSpc>
                <a:spcPct val="100000"/>
              </a:lnSpc>
              <a:spcBef>
                <a:spcPts val="0"/>
              </a:spcBef>
              <a:spcAft>
                <a:spcPts val="0"/>
              </a:spcAft>
              <a:buClr>
                <a:srgbClr val="595959"/>
              </a:buClr>
              <a:buSzPts val="1100"/>
              <a:buFont typeface="Arial"/>
              <a:buChar char="•"/>
            </a:pPr>
            <a:r>
              <a:rPr lang="en-US" sz="1200" b="0" i="0" u="none" strike="noStrike" cap="none" dirty="0">
                <a:solidFill>
                  <a:srgbClr val="595959"/>
                </a:solidFill>
                <a:latin typeface="Gill Sans"/>
                <a:ea typeface="Gill Sans"/>
                <a:cs typeface="Gill Sans"/>
                <a:sym typeface="Gill Sans"/>
              </a:rPr>
              <a:t>Ethiopia</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595959"/>
              </a:buClr>
              <a:buSzPts val="1100"/>
              <a:buFont typeface="Arial"/>
              <a:buChar char="•"/>
            </a:pPr>
            <a:r>
              <a:rPr lang="en-US" sz="1200" b="0" i="0" u="none" strike="noStrike" cap="none" dirty="0">
                <a:solidFill>
                  <a:srgbClr val="595959"/>
                </a:solidFill>
                <a:latin typeface="Gill Sans"/>
                <a:ea typeface="Gill Sans"/>
                <a:cs typeface="Gill Sans"/>
                <a:sym typeface="Gill Sans"/>
              </a:rPr>
              <a:t>Ghana</a:t>
            </a:r>
          </a:p>
          <a:p>
            <a:pPr marL="171450" marR="0" lvl="0" indent="-171450" algn="l" rtl="0">
              <a:lnSpc>
                <a:spcPct val="100000"/>
              </a:lnSpc>
              <a:spcBef>
                <a:spcPts val="0"/>
              </a:spcBef>
              <a:spcAft>
                <a:spcPts val="0"/>
              </a:spcAft>
              <a:buClr>
                <a:srgbClr val="595959"/>
              </a:buClr>
              <a:buSzPts val="1100"/>
              <a:buFont typeface="Arial"/>
              <a:buChar char="•"/>
            </a:pPr>
            <a:r>
              <a:rPr lang="en-US" sz="1200" dirty="0">
                <a:solidFill>
                  <a:srgbClr val="595959"/>
                </a:solidFill>
                <a:latin typeface="Gill Sans"/>
                <a:sym typeface="Gill Sans"/>
              </a:rPr>
              <a:t>Niger</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595959"/>
              </a:buClr>
              <a:buSzPts val="1100"/>
              <a:buFont typeface="Arial"/>
              <a:buChar char="•"/>
            </a:pPr>
            <a:r>
              <a:rPr lang="en-US" sz="1200" b="0" i="0" u="none" strike="noStrike" cap="none" dirty="0">
                <a:solidFill>
                  <a:srgbClr val="595959"/>
                </a:solidFill>
                <a:latin typeface="Gill Sans"/>
                <a:ea typeface="Gill Sans"/>
                <a:cs typeface="Gill Sans"/>
                <a:sym typeface="Gill Sans"/>
              </a:rPr>
              <a:t>Timor-Leste</a:t>
            </a:r>
            <a:endParaRPr sz="1200" b="0" i="0" u="none" strike="noStrike" cap="none" dirty="0">
              <a:solidFill>
                <a:srgbClr val="595959"/>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595959"/>
              </a:buClr>
              <a:buSzPts val="1200"/>
              <a:buFont typeface="Gill Sans"/>
              <a:buChar char="•"/>
            </a:pPr>
            <a:r>
              <a:rPr lang="en-US" sz="1200" b="0" i="0" u="none" strike="noStrike" cap="none" dirty="0">
                <a:solidFill>
                  <a:srgbClr val="595959"/>
                </a:solidFill>
                <a:latin typeface="Gill Sans"/>
                <a:ea typeface="Gill Sans"/>
                <a:cs typeface="Gill Sans"/>
                <a:sym typeface="Gill Sans"/>
              </a:rPr>
              <a:t>Tanzania</a:t>
            </a:r>
            <a:endParaRPr sz="1200" b="0" i="0" u="none" strike="noStrike" cap="none" dirty="0">
              <a:solidFill>
                <a:srgbClr val="595959"/>
              </a:solidFill>
              <a:latin typeface="Gill Sans"/>
              <a:ea typeface="Gill Sans"/>
              <a:cs typeface="Gill Sans"/>
              <a:sym typeface="Gill Sans"/>
            </a:endParaRPr>
          </a:p>
          <a:p>
            <a:pPr marL="171450" marR="0" lvl="0" indent="-101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328" name="Google Shape;328;p5"/>
          <p:cNvSpPr/>
          <p:nvPr/>
        </p:nvSpPr>
        <p:spPr>
          <a:xfrm>
            <a:off x="1664597" y="4509712"/>
            <a:ext cx="3043890" cy="33739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2000" b="1" i="0" u="none" strike="noStrike" cap="none">
                <a:solidFill>
                  <a:srgbClr val="FFFFFF"/>
                </a:solidFill>
                <a:latin typeface="Gill Sans"/>
                <a:ea typeface="Gill Sans"/>
                <a:cs typeface="Gill Sans"/>
                <a:sym typeface="Gill Sans"/>
              </a:rPr>
              <a:t>Asia</a:t>
            </a:r>
            <a:endParaRPr sz="2000" b="0" i="0" u="none" strike="noStrike" cap="none">
              <a:solidFill>
                <a:srgbClr val="000000"/>
              </a:solidFill>
              <a:latin typeface="Gill Sans"/>
              <a:ea typeface="Gill Sans"/>
              <a:cs typeface="Gill Sans"/>
              <a:sym typeface="Gill Sans"/>
            </a:endParaRPr>
          </a:p>
        </p:txBody>
      </p:sp>
      <p:sp>
        <p:nvSpPr>
          <p:cNvPr id="329" name="Google Shape;329;p5"/>
          <p:cNvSpPr/>
          <p:nvPr/>
        </p:nvSpPr>
        <p:spPr>
          <a:xfrm>
            <a:off x="2276549" y="4858962"/>
            <a:ext cx="1050232" cy="461624"/>
          </a:xfrm>
          <a:prstGeom prst="rect">
            <a:avLst/>
          </a:prstGeom>
          <a:noFill/>
          <a:ln>
            <a:noFill/>
          </a:ln>
        </p:spPr>
        <p:txBody>
          <a:bodyPr spcFirstLastPara="1" wrap="square" lIns="91425" tIns="45700" rIns="45700" bIns="45700" anchor="ctr"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Mongolia</a:t>
            </a:r>
            <a:endParaRPr sz="1200" b="0" i="0" u="none" strike="noStrike" cap="none" dirty="0">
              <a:solidFill>
                <a:srgbClr val="595959"/>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Philippines</a:t>
            </a:r>
            <a:endParaRPr sz="1400" b="0" i="0" u="none" strike="noStrike" cap="none" dirty="0">
              <a:solidFill>
                <a:srgbClr val="000000"/>
              </a:solidFill>
              <a:latin typeface="Arial"/>
              <a:ea typeface="Arial"/>
              <a:cs typeface="Arial"/>
              <a:sym typeface="Arial"/>
            </a:endParaRPr>
          </a:p>
        </p:txBody>
      </p:sp>
      <p:sp>
        <p:nvSpPr>
          <p:cNvPr id="330" name="Google Shape;330;p5"/>
          <p:cNvSpPr/>
          <p:nvPr/>
        </p:nvSpPr>
        <p:spPr>
          <a:xfrm>
            <a:off x="6928033" y="4858962"/>
            <a:ext cx="1864856" cy="461624"/>
          </a:xfrm>
          <a:prstGeom prst="rect">
            <a:avLst/>
          </a:prstGeom>
          <a:noFill/>
          <a:ln>
            <a:noFill/>
          </a:ln>
        </p:spPr>
        <p:txBody>
          <a:bodyPr spcFirstLastPara="1" wrap="square" lIns="91425" tIns="45700" rIns="45700" bIns="45700" anchor="ctr"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Albania</a:t>
            </a: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Ukraine</a:t>
            </a:r>
            <a:endParaRPr sz="1200" b="0" i="0" u="none" strike="noStrike" cap="none" dirty="0">
              <a:solidFill>
                <a:srgbClr val="595959"/>
              </a:solidFill>
              <a:latin typeface="Gill Sans"/>
              <a:ea typeface="Gill Sans"/>
              <a:cs typeface="Gill Sans"/>
              <a:sym typeface="Gill Sans"/>
            </a:endParaRPr>
          </a:p>
        </p:txBody>
      </p:sp>
      <p:sp>
        <p:nvSpPr>
          <p:cNvPr id="331" name="Google Shape;331;p5"/>
          <p:cNvSpPr/>
          <p:nvPr/>
        </p:nvSpPr>
        <p:spPr>
          <a:xfrm>
            <a:off x="6187838" y="4509712"/>
            <a:ext cx="3345247" cy="34925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2000" b="1" i="0" u="none" strike="noStrike" cap="none">
                <a:solidFill>
                  <a:srgbClr val="FFFFFF"/>
                </a:solidFill>
                <a:latin typeface="Gill Sans"/>
                <a:ea typeface="Gill Sans"/>
                <a:cs typeface="Gill Sans"/>
                <a:sym typeface="Gill Sans"/>
              </a:rPr>
              <a:t>Europe</a:t>
            </a:r>
            <a:endParaRPr sz="2000" b="0" i="0" u="none" strike="noStrike" cap="none">
              <a:solidFill>
                <a:srgbClr val="000000"/>
              </a:solidFill>
              <a:latin typeface="Gill Sans"/>
              <a:ea typeface="Gill Sans"/>
              <a:cs typeface="Gill Sans"/>
              <a:sym typeface="Gill Sans"/>
            </a:endParaRPr>
          </a:p>
        </p:txBody>
      </p:sp>
      <p:sp>
        <p:nvSpPr>
          <p:cNvPr id="332" name="Google Shape;332;p5"/>
          <p:cNvSpPr/>
          <p:nvPr/>
        </p:nvSpPr>
        <p:spPr>
          <a:xfrm>
            <a:off x="6890006" y="2294366"/>
            <a:ext cx="2350631" cy="646290"/>
          </a:xfrm>
          <a:prstGeom prst="rect">
            <a:avLst/>
          </a:prstGeom>
          <a:noFill/>
          <a:ln>
            <a:noFill/>
          </a:ln>
        </p:spPr>
        <p:txBody>
          <a:bodyPr spcFirstLastPara="1" wrap="square" lIns="91425" tIns="45700" rIns="45700" bIns="45700" anchor="ctr"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Eastern Southern Caribbean</a:t>
            </a:r>
            <a:endParaRPr sz="1200" b="0" i="0" u="none" strike="noStrike" cap="none" dirty="0">
              <a:solidFill>
                <a:srgbClr val="595959"/>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El Salvador</a:t>
            </a:r>
            <a:endParaRPr sz="1200" b="0" i="0" u="none" strike="noStrike" cap="none" dirty="0">
              <a:solidFill>
                <a:srgbClr val="595959"/>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100"/>
              <a:buFont typeface="Arial"/>
              <a:buChar char="•"/>
            </a:pPr>
            <a:r>
              <a:rPr lang="en-US" sz="1200" b="0" i="0" u="none" strike="noStrike" cap="none" dirty="0">
                <a:solidFill>
                  <a:srgbClr val="595959"/>
                </a:solidFill>
                <a:latin typeface="Gill Sans"/>
                <a:ea typeface="Gill Sans"/>
                <a:cs typeface="Gill Sans"/>
                <a:sym typeface="Gill Sans"/>
              </a:rPr>
              <a:t>Haiti</a:t>
            </a:r>
            <a:endParaRPr sz="1200" b="0" i="0" u="none" strike="noStrike" cap="none" dirty="0">
              <a:solidFill>
                <a:srgbClr val="595959"/>
              </a:solidFill>
              <a:latin typeface="Gill Sans"/>
              <a:ea typeface="Gill Sans"/>
              <a:cs typeface="Gill Sans"/>
              <a:sym typeface="Gill Sans"/>
            </a:endParaRPr>
          </a:p>
        </p:txBody>
      </p:sp>
      <p:pic>
        <p:nvPicPr>
          <p:cNvPr id="333" name="Google Shape;333;p5"/>
          <p:cNvPicPr preferRelativeResize="0"/>
          <p:nvPr/>
        </p:nvPicPr>
        <p:blipFill rotWithShape="1">
          <a:blip r:embed="rId3">
            <a:alphaModFix/>
          </a:blip>
          <a:srcRect/>
          <a:stretch/>
        </p:blipFill>
        <p:spPr>
          <a:xfrm>
            <a:off x="6187838" y="1907450"/>
            <a:ext cx="3450635" cy="542591"/>
          </a:xfrm>
          <a:prstGeom prst="rect">
            <a:avLst/>
          </a:prstGeom>
          <a:noFill/>
          <a:ln>
            <a:noFill/>
          </a:ln>
        </p:spPr>
      </p:pic>
      <p:sp>
        <p:nvSpPr>
          <p:cNvPr id="334" name="Google Shape;334;p5"/>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0"/>
          <p:cNvSpPr txBox="1">
            <a:spLocks noGrp="1"/>
          </p:cNvSpPr>
          <p:nvPr>
            <p:ph type="title"/>
          </p:nvPr>
        </p:nvSpPr>
        <p:spPr>
          <a:xfrm>
            <a:off x="164387" y="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Requirements for </a:t>
            </a:r>
            <a:r>
              <a:rPr lang="en-US" sz="2400">
                <a:solidFill>
                  <a:srgbClr val="5D0517"/>
                </a:solidFill>
              </a:rPr>
              <a:t>P</a:t>
            </a:r>
            <a:r>
              <a:rPr lang="en-US" sz="2400">
                <a:solidFill>
                  <a:srgbClr val="5D0517"/>
                </a:solidFill>
                <a:latin typeface="Gill Sans"/>
                <a:ea typeface="Gill Sans"/>
                <a:cs typeface="Gill Sans"/>
                <a:sym typeface="Gill Sans"/>
              </a:rPr>
              <a:t>articipation</a:t>
            </a:r>
            <a:endParaRPr sz="2400">
              <a:solidFill>
                <a:srgbClr val="5D0517"/>
              </a:solidFill>
              <a:latin typeface="Gill Sans"/>
              <a:ea typeface="Gill Sans"/>
              <a:cs typeface="Gill Sans"/>
              <a:sym typeface="Gill Sans"/>
            </a:endParaRPr>
          </a:p>
        </p:txBody>
      </p:sp>
      <p:sp>
        <p:nvSpPr>
          <p:cNvPr id="340" name="Google Shape;340;p100"/>
          <p:cNvSpPr/>
          <p:nvPr/>
        </p:nvSpPr>
        <p:spPr>
          <a:xfrm>
            <a:off x="164387" y="914400"/>
            <a:ext cx="642175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PVO Self-Certification criteria:</a:t>
            </a:r>
            <a:endParaRPr sz="2400" b="0" i="0" u="none" strike="noStrike" cap="none">
              <a:solidFill>
                <a:srgbClr val="000000"/>
              </a:solidFill>
              <a:latin typeface="Gill Sans"/>
              <a:ea typeface="Gill Sans"/>
              <a:cs typeface="Gill Sans"/>
              <a:sym typeface="Gill Sans"/>
            </a:endParaRPr>
          </a:p>
        </p:txBody>
      </p:sp>
      <p:pic>
        <p:nvPicPr>
          <p:cNvPr id="341" name="Google Shape;341;p100" descr="Table&#10;&#10;Description automatically generated"/>
          <p:cNvPicPr preferRelativeResize="0"/>
          <p:nvPr/>
        </p:nvPicPr>
        <p:blipFill rotWithShape="1">
          <a:blip r:embed="rId3">
            <a:alphaModFix/>
          </a:blip>
          <a:srcRect/>
          <a:stretch/>
        </p:blipFill>
        <p:spPr>
          <a:xfrm>
            <a:off x="4424738" y="184935"/>
            <a:ext cx="7767262" cy="6459876"/>
          </a:xfrm>
          <a:prstGeom prst="rect">
            <a:avLst/>
          </a:prstGeom>
          <a:noFill/>
          <a:ln>
            <a:noFill/>
          </a:ln>
        </p:spPr>
      </p:pic>
      <p:sp>
        <p:nvSpPr>
          <p:cNvPr id="342" name="Google Shape;342;p100"/>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01"/>
          <p:cNvSpPr txBox="1">
            <a:spLocks noGrp="1"/>
          </p:cNvSpPr>
          <p:nvPr>
            <p:ph type="title"/>
          </p:nvPr>
        </p:nvSpPr>
        <p:spPr>
          <a:xfrm>
            <a:off x="664193" y="25685"/>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Requirements for </a:t>
            </a:r>
            <a:r>
              <a:rPr lang="en-US" sz="2400">
                <a:solidFill>
                  <a:srgbClr val="5D0517"/>
                </a:solidFill>
              </a:rPr>
              <a:t>P</a:t>
            </a:r>
            <a:r>
              <a:rPr lang="en-US" sz="2400">
                <a:solidFill>
                  <a:srgbClr val="5D0517"/>
                </a:solidFill>
                <a:latin typeface="Gill Sans"/>
                <a:ea typeface="Gill Sans"/>
                <a:cs typeface="Gill Sans"/>
                <a:sym typeface="Gill Sans"/>
              </a:rPr>
              <a:t>articipation</a:t>
            </a:r>
            <a:endParaRPr sz="2400">
              <a:solidFill>
                <a:srgbClr val="5D0517"/>
              </a:solidFill>
              <a:latin typeface="Gill Sans"/>
              <a:ea typeface="Gill Sans"/>
              <a:cs typeface="Gill Sans"/>
              <a:sym typeface="Gill Sans"/>
            </a:endParaRPr>
          </a:p>
        </p:txBody>
      </p:sp>
      <p:sp>
        <p:nvSpPr>
          <p:cNvPr id="348" name="Google Shape;348;p101"/>
          <p:cNvSpPr/>
          <p:nvPr/>
        </p:nvSpPr>
        <p:spPr>
          <a:xfrm>
            <a:off x="664193" y="940085"/>
            <a:ext cx="986359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Audit requirement:</a:t>
            </a:r>
            <a:endParaRPr sz="2400" b="0" i="0" u="none" strike="noStrike" cap="none">
              <a:solidFill>
                <a:srgbClr val="000000"/>
              </a:solidFill>
              <a:latin typeface="Gill Sans"/>
              <a:ea typeface="Gill Sans"/>
              <a:cs typeface="Gill Sans"/>
              <a:sym typeface="Gill Sans"/>
            </a:endParaRPr>
          </a:p>
        </p:txBody>
      </p:sp>
      <p:sp>
        <p:nvSpPr>
          <p:cNvPr id="349" name="Google Shape;349;p101"/>
          <p:cNvSpPr txBox="1">
            <a:spLocks noGrp="1"/>
          </p:cNvSpPr>
          <p:nvPr>
            <p:ph type="body" idx="1"/>
          </p:nvPr>
        </p:nvSpPr>
        <p:spPr>
          <a:xfrm>
            <a:off x="842076" y="1405204"/>
            <a:ext cx="9863596" cy="5026417"/>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380"/>
              </a:spcBef>
              <a:spcAft>
                <a:spcPts val="0"/>
              </a:spcAft>
              <a:buSzPts val="1800"/>
              <a:buNone/>
            </a:pPr>
            <a:r>
              <a:rPr lang="en-US" sz="1600">
                <a:solidFill>
                  <a:srgbClr val="595959"/>
                </a:solidFill>
                <a:latin typeface="Gill Sans"/>
                <a:ea typeface="Gill Sans"/>
                <a:cs typeface="Gill Sans"/>
                <a:sym typeface="Gill Sans"/>
              </a:rPr>
              <a:t>LEPP applicants must demonstrate sufficient financial capacity to participate in the program. Accordingly, applicants must provide audited financial statements with their applications per the following:</a:t>
            </a:r>
            <a:endParaRPr/>
          </a:p>
          <a:p>
            <a:pPr marL="120650" lvl="0" indent="0" algn="l" rtl="0">
              <a:lnSpc>
                <a:spcPct val="100000"/>
              </a:lnSpc>
              <a:spcBef>
                <a:spcPts val="380"/>
              </a:spcBef>
              <a:spcAft>
                <a:spcPts val="0"/>
              </a:spcAft>
              <a:buClr>
                <a:schemeClr val="dk1"/>
              </a:buClr>
              <a:buSzPts val="1900"/>
              <a:buNone/>
            </a:pPr>
            <a:r>
              <a:rPr lang="en-US" sz="1600">
                <a:solidFill>
                  <a:srgbClr val="595959"/>
                </a:solidFill>
                <a:latin typeface="Gill Sans"/>
                <a:ea typeface="Gill Sans"/>
                <a:cs typeface="Gill Sans"/>
                <a:sym typeface="Gill Sans"/>
              </a:rPr>
              <a:t> </a:t>
            </a:r>
            <a:endParaRPr/>
          </a:p>
          <a:p>
            <a:pPr marL="406400" lvl="0" indent="-285750" algn="l" rtl="0">
              <a:lnSpc>
                <a:spcPct val="100000"/>
              </a:lnSpc>
              <a:spcBef>
                <a:spcPts val="380"/>
              </a:spcBef>
              <a:spcAft>
                <a:spcPts val="0"/>
              </a:spcAft>
              <a:buClr>
                <a:schemeClr val="dk1"/>
              </a:buClr>
              <a:buSzPts val="1900"/>
              <a:buChar char="•"/>
            </a:pPr>
            <a:r>
              <a:rPr lang="en-US" sz="1600" b="1">
                <a:solidFill>
                  <a:srgbClr val="595959"/>
                </a:solidFill>
              </a:rPr>
              <a:t>U.S.-based PVOs (incorporated and headquartered in the United States). </a:t>
            </a:r>
            <a:r>
              <a:rPr lang="en-US" sz="1600">
                <a:solidFill>
                  <a:srgbClr val="595959"/>
                </a:solidFill>
                <a:latin typeface="Gill Sans"/>
                <a:ea typeface="Gill Sans"/>
                <a:cs typeface="Gill Sans"/>
                <a:sym typeface="Gill Sans"/>
              </a:rPr>
              <a:t>Audited financial statements prepared on an accrual basis in accordance with generally accepted accounting principles (GAAP) by an independent, certified public accountant (CPA). Financial statements must be in final form and for the most recently ended fiscal year or the prior fiscal year. Compilations, cash-basis, or modified audits will not be accepted. </a:t>
            </a:r>
            <a:endParaRPr/>
          </a:p>
          <a:p>
            <a:pPr marL="120650" lvl="0" indent="0" algn="l" rtl="0">
              <a:lnSpc>
                <a:spcPct val="100000"/>
              </a:lnSpc>
              <a:spcBef>
                <a:spcPts val="380"/>
              </a:spcBef>
              <a:spcAft>
                <a:spcPts val="0"/>
              </a:spcAft>
              <a:buClr>
                <a:schemeClr val="dk1"/>
              </a:buClr>
              <a:buSzPts val="1900"/>
              <a:buNone/>
            </a:pPr>
            <a:endParaRPr sz="1600">
              <a:solidFill>
                <a:srgbClr val="595959"/>
              </a:solidFill>
              <a:latin typeface="Gill Sans"/>
              <a:ea typeface="Gill Sans"/>
              <a:cs typeface="Gill Sans"/>
              <a:sym typeface="Gill Sans"/>
            </a:endParaRPr>
          </a:p>
          <a:p>
            <a:pPr marL="406400" lvl="0" indent="-285750" algn="l" rtl="0">
              <a:lnSpc>
                <a:spcPct val="100000"/>
              </a:lnSpc>
              <a:spcBef>
                <a:spcPts val="380"/>
              </a:spcBef>
              <a:spcAft>
                <a:spcPts val="0"/>
              </a:spcAft>
              <a:buClr>
                <a:schemeClr val="dk1"/>
              </a:buClr>
              <a:buSzPts val="1900"/>
              <a:buChar char="•"/>
            </a:pPr>
            <a:r>
              <a:rPr lang="en-US" sz="1600" b="1">
                <a:solidFill>
                  <a:srgbClr val="595959"/>
                </a:solidFill>
              </a:rPr>
              <a:t>Non-U.S.-based PVOs (incorporated/chartered and headquartered/domiciled in a country other than the United States).</a:t>
            </a:r>
            <a:r>
              <a:rPr lang="en-US" sz="1600">
                <a:solidFill>
                  <a:srgbClr val="595959"/>
                </a:solidFill>
                <a:latin typeface="Gill Sans"/>
                <a:ea typeface="Gill Sans"/>
                <a:cs typeface="Gill Sans"/>
                <a:sym typeface="Gill Sans"/>
              </a:rPr>
              <a:t> Audited financial statements for the most recent fiscal year prepared on an accrual basis in accordance with GAAP or generally accepted accounting standards for the PVO’s country of domicile by an independent CPA. Financial statements must be in final form for the most recently ended fiscal year or the prior fiscal year and translated into English. Compilations, cash-basis, or modified audits will not be accepted.</a:t>
            </a:r>
            <a:endParaRPr/>
          </a:p>
          <a:p>
            <a:pPr marL="120650" lvl="0" indent="0" algn="l" rtl="0">
              <a:lnSpc>
                <a:spcPct val="100000"/>
              </a:lnSpc>
              <a:spcBef>
                <a:spcPts val="380"/>
              </a:spcBef>
              <a:spcAft>
                <a:spcPts val="0"/>
              </a:spcAft>
              <a:buClr>
                <a:schemeClr val="dk1"/>
              </a:buClr>
              <a:buSzPts val="1900"/>
              <a:buNone/>
            </a:pPr>
            <a:endParaRPr sz="1600">
              <a:solidFill>
                <a:srgbClr val="595959"/>
              </a:solidFill>
              <a:latin typeface="Gill Sans"/>
              <a:ea typeface="Gill Sans"/>
              <a:cs typeface="Gill Sans"/>
              <a:sym typeface="Gill Sans"/>
            </a:endParaRPr>
          </a:p>
          <a:p>
            <a:pPr marL="120650" lvl="0" indent="0" algn="l" rtl="0">
              <a:lnSpc>
                <a:spcPct val="100000"/>
              </a:lnSpc>
              <a:spcBef>
                <a:spcPts val="380"/>
              </a:spcBef>
              <a:spcAft>
                <a:spcPts val="0"/>
              </a:spcAft>
              <a:buClr>
                <a:schemeClr val="dk1"/>
              </a:buClr>
              <a:buSzPts val="1900"/>
              <a:buNone/>
            </a:pPr>
            <a:r>
              <a:rPr lang="en-US" sz="1600" b="1" i="1">
                <a:solidFill>
                  <a:srgbClr val="595959"/>
                </a:solidFill>
                <a:latin typeface="Gill Sans"/>
                <a:ea typeface="Gill Sans"/>
                <a:cs typeface="Gill Sans"/>
                <a:sym typeface="Gill Sans"/>
              </a:rPr>
              <a:t>Note: Submission of audited financial statements is an ongoing, annual requirement for LEPP participation.</a:t>
            </a:r>
            <a:endParaRPr/>
          </a:p>
          <a:p>
            <a:pPr marL="406400" lvl="0" indent="-16510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sz="190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a:p>
          <a:p>
            <a:pPr marL="342900" lvl="0" indent="-342900" algn="l" rtl="0">
              <a:lnSpc>
                <a:spcPct val="100000"/>
              </a:lnSpc>
              <a:spcBef>
                <a:spcPts val="400"/>
              </a:spcBef>
              <a:spcAft>
                <a:spcPts val="0"/>
              </a:spcAft>
              <a:buClr>
                <a:schemeClr val="dk1"/>
              </a:buClr>
              <a:buSzPts val="1800"/>
              <a:buNone/>
            </a:pPr>
            <a:endParaRPr/>
          </a:p>
        </p:txBody>
      </p:sp>
      <p:sp>
        <p:nvSpPr>
          <p:cNvPr id="350" name="Google Shape;350;p101"/>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02"/>
          <p:cNvSpPr txBox="1">
            <a:spLocks noGrp="1"/>
          </p:cNvSpPr>
          <p:nvPr>
            <p:ph type="title"/>
          </p:nvPr>
        </p:nvSpPr>
        <p:spPr>
          <a:xfrm>
            <a:off x="664193" y="-40276"/>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Requirements for </a:t>
            </a:r>
            <a:r>
              <a:rPr lang="en-US" sz="2400">
                <a:solidFill>
                  <a:srgbClr val="5D0517"/>
                </a:solidFill>
              </a:rPr>
              <a:t>P</a:t>
            </a:r>
            <a:r>
              <a:rPr lang="en-US" sz="2400">
                <a:solidFill>
                  <a:srgbClr val="5D0517"/>
                </a:solidFill>
                <a:latin typeface="Gill Sans"/>
                <a:ea typeface="Gill Sans"/>
                <a:cs typeface="Gill Sans"/>
                <a:sym typeface="Gill Sans"/>
              </a:rPr>
              <a:t>articipation</a:t>
            </a:r>
            <a:endParaRPr/>
          </a:p>
        </p:txBody>
      </p:sp>
      <p:sp>
        <p:nvSpPr>
          <p:cNvPr id="356" name="Google Shape;356;p102"/>
          <p:cNvSpPr/>
          <p:nvPr/>
        </p:nvSpPr>
        <p:spPr>
          <a:xfrm>
            <a:off x="664193" y="874124"/>
            <a:ext cx="986359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Do No Harm policy:</a:t>
            </a:r>
            <a:endParaRPr sz="2400" b="0" i="0" u="none" strike="noStrike" cap="none">
              <a:solidFill>
                <a:srgbClr val="000000"/>
              </a:solidFill>
              <a:latin typeface="Gill Sans"/>
              <a:ea typeface="Gill Sans"/>
              <a:cs typeface="Gill Sans"/>
              <a:sym typeface="Gill Sans"/>
            </a:endParaRPr>
          </a:p>
        </p:txBody>
      </p:sp>
      <p:sp>
        <p:nvSpPr>
          <p:cNvPr id="357" name="Google Shape;357;p102"/>
          <p:cNvSpPr txBox="1">
            <a:spLocks noGrp="1"/>
          </p:cNvSpPr>
          <p:nvPr>
            <p:ph type="body" idx="1"/>
          </p:nvPr>
        </p:nvSpPr>
        <p:spPr>
          <a:xfrm>
            <a:off x="664193" y="1335747"/>
            <a:ext cx="11202459" cy="5383551"/>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400"/>
              </a:spcBef>
              <a:spcAft>
                <a:spcPts val="0"/>
              </a:spcAft>
              <a:buClr>
                <a:srgbClr val="595959"/>
              </a:buClr>
              <a:buSzPts val="2000"/>
              <a:buNone/>
            </a:pPr>
            <a:r>
              <a:rPr lang="en-US" sz="1600">
                <a:solidFill>
                  <a:srgbClr val="595959"/>
                </a:solidFill>
                <a:latin typeface="Gill Sans"/>
                <a:ea typeface="Gill Sans"/>
                <a:cs typeface="Gill Sans"/>
                <a:sym typeface="Gill Sans"/>
              </a:rPr>
              <a:t>LEPP’s monitoring &amp; evaluation process requires staff to ascertain that participants have systems in place to ensure that Federal property acquired through the program does not harm or create negative consequences in the local institutions and communities where it is deployed. Accordingly, LEPP requires all PVO participants to have a Do No Harm (DNH) policy and a DNH procedure in place prior to the transfer of excess property. Required documentation includes the following: </a:t>
            </a:r>
            <a:endParaRPr/>
          </a:p>
          <a:p>
            <a:pPr marL="0" lvl="0" indent="0" algn="l" rtl="0">
              <a:lnSpc>
                <a:spcPct val="100000"/>
              </a:lnSpc>
              <a:spcBef>
                <a:spcPts val="400"/>
              </a:spcBef>
              <a:spcAft>
                <a:spcPts val="0"/>
              </a:spcAft>
              <a:buClr>
                <a:srgbClr val="595959"/>
              </a:buClr>
              <a:buSzPts val="2000"/>
              <a:buNone/>
            </a:pPr>
            <a:endParaRPr sz="1600">
              <a:solidFill>
                <a:srgbClr val="595959"/>
              </a:solidFill>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Char char="•"/>
            </a:pPr>
            <a:r>
              <a:rPr lang="en-US" sz="1600">
                <a:solidFill>
                  <a:srgbClr val="595959"/>
                </a:solidFill>
                <a:latin typeface="Gill Sans"/>
                <a:ea typeface="Gill Sans"/>
                <a:cs typeface="Gill Sans"/>
                <a:sym typeface="Gill Sans"/>
              </a:rPr>
              <a:t>A DNH policy that expresses the organization’s commitment to do no harm with respect to recipients of LEPP-acquired property and states that the PVO will use all appropriate means necessary to ensure that its transfer and use of the property will not impair local financial, environmental or physical well-being; create disincentives for local production; play into systems for corruption; foster relationships of dependency; or reflect unfavorably on the United States.</a:t>
            </a:r>
            <a:endParaRPr/>
          </a:p>
          <a:p>
            <a:pPr marL="342900" lvl="0" indent="-215900" algn="l" rtl="0">
              <a:lnSpc>
                <a:spcPct val="100000"/>
              </a:lnSpc>
              <a:spcBef>
                <a:spcPts val="400"/>
              </a:spcBef>
              <a:spcAft>
                <a:spcPts val="0"/>
              </a:spcAft>
              <a:buClr>
                <a:srgbClr val="595959"/>
              </a:buClr>
              <a:buSzPts val="2000"/>
              <a:buNone/>
            </a:pPr>
            <a:endParaRPr sz="1600">
              <a:solidFill>
                <a:srgbClr val="595959"/>
              </a:solidFill>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Char char="•"/>
            </a:pPr>
            <a:r>
              <a:rPr lang="en-US" sz="1600">
                <a:solidFill>
                  <a:srgbClr val="595959"/>
                </a:solidFill>
                <a:latin typeface="Gill Sans"/>
                <a:ea typeface="Gill Sans"/>
                <a:cs typeface="Gill Sans"/>
                <a:sym typeface="Gill Sans"/>
              </a:rPr>
              <a:t>A DNH procedure that outlines a clear, documentable process for how the PVO monitors, identifies, and resolves concerns – through appropriate controls – to ensure no harm will be caused by the PVO or in-country partners in conjunction with the deployment or distribution of property acquired through LEPP.</a:t>
            </a:r>
            <a:endParaRPr/>
          </a:p>
          <a:p>
            <a:pPr marL="0" lvl="0" indent="0" algn="l" rtl="0">
              <a:lnSpc>
                <a:spcPct val="100000"/>
              </a:lnSpc>
              <a:spcBef>
                <a:spcPts val="400"/>
              </a:spcBef>
              <a:spcAft>
                <a:spcPts val="0"/>
              </a:spcAft>
              <a:buClr>
                <a:srgbClr val="595959"/>
              </a:buClr>
              <a:buSzPts val="2000"/>
              <a:buNone/>
            </a:pPr>
            <a:endParaRPr sz="1600" b="1" i="1">
              <a:solidFill>
                <a:srgbClr val="595959"/>
              </a:solidFill>
              <a:latin typeface="Gill Sans"/>
              <a:ea typeface="Gill Sans"/>
              <a:cs typeface="Gill Sans"/>
              <a:sym typeface="Gill Sans"/>
            </a:endParaRPr>
          </a:p>
          <a:p>
            <a:pPr marL="0" lvl="0" indent="0" algn="l" rtl="0">
              <a:lnSpc>
                <a:spcPct val="100000"/>
              </a:lnSpc>
              <a:spcBef>
                <a:spcPts val="400"/>
              </a:spcBef>
              <a:spcAft>
                <a:spcPts val="0"/>
              </a:spcAft>
              <a:buClr>
                <a:srgbClr val="595959"/>
              </a:buClr>
              <a:buSzPts val="2000"/>
              <a:buNone/>
            </a:pPr>
            <a:r>
              <a:rPr lang="en-US" sz="1600" b="1" i="1">
                <a:solidFill>
                  <a:srgbClr val="595959"/>
                </a:solidFill>
                <a:latin typeface="Gill Sans"/>
                <a:ea typeface="Gill Sans"/>
                <a:cs typeface="Gill Sans"/>
                <a:sym typeface="Gill Sans"/>
              </a:rPr>
              <a:t>-This requirement should be completed after the PVO is accepted into the program.</a:t>
            </a:r>
            <a:endParaRPr/>
          </a:p>
          <a:p>
            <a:pPr marL="0" lvl="0" indent="0" algn="l" rtl="0">
              <a:lnSpc>
                <a:spcPct val="100000"/>
              </a:lnSpc>
              <a:spcBef>
                <a:spcPts val="400"/>
              </a:spcBef>
              <a:spcAft>
                <a:spcPts val="0"/>
              </a:spcAft>
              <a:buClr>
                <a:srgbClr val="595959"/>
              </a:buClr>
              <a:buSzPts val="2000"/>
              <a:buNone/>
            </a:pPr>
            <a:r>
              <a:rPr lang="en-US" sz="1600" b="1" i="1">
                <a:solidFill>
                  <a:srgbClr val="595959"/>
                </a:solidFill>
                <a:latin typeface="Gill Sans"/>
                <a:ea typeface="Gill Sans"/>
                <a:cs typeface="Gill Sans"/>
                <a:sym typeface="Gill Sans"/>
              </a:rPr>
              <a:t>-The full LEPP Do No Harm requirement document will be available with the RFA. </a:t>
            </a:r>
            <a:endParaRPr/>
          </a:p>
          <a:p>
            <a:pPr marL="0" lvl="0" indent="0" algn="l" rtl="0">
              <a:lnSpc>
                <a:spcPct val="100000"/>
              </a:lnSpc>
              <a:spcBef>
                <a:spcPts val="400"/>
              </a:spcBef>
              <a:spcAft>
                <a:spcPts val="0"/>
              </a:spcAft>
              <a:buClr>
                <a:srgbClr val="595959"/>
              </a:buClr>
              <a:buSzPts val="2000"/>
              <a:buNone/>
            </a:pPr>
            <a:r>
              <a:rPr lang="en-US" sz="1600" b="1" i="1">
                <a:solidFill>
                  <a:srgbClr val="595959"/>
                </a:solidFill>
                <a:latin typeface="Gill Sans"/>
                <a:ea typeface="Gill Sans"/>
                <a:cs typeface="Gill Sans"/>
                <a:sym typeface="Gill Sans"/>
              </a:rPr>
              <a:t>-LEPP will hold an information webinar on the DNH requirement following participant selection.</a:t>
            </a:r>
            <a:endParaRPr/>
          </a:p>
          <a:p>
            <a:pPr marL="406400" lvl="0" indent="-16510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406400" lvl="0" indent="-165100" algn="l" rtl="0">
              <a:lnSpc>
                <a:spcPct val="100000"/>
              </a:lnSpc>
              <a:spcBef>
                <a:spcPts val="380"/>
              </a:spcBef>
              <a:spcAft>
                <a:spcPts val="0"/>
              </a:spcAft>
              <a:buClr>
                <a:schemeClr val="dk1"/>
              </a:buClr>
              <a:buSzPts val="1900"/>
              <a:buNone/>
            </a:pPr>
            <a:endParaRPr>
              <a:solidFill>
                <a:srgbClr val="595959"/>
              </a:solidFill>
              <a:latin typeface="Gill Sans"/>
              <a:ea typeface="Gill Sans"/>
              <a:cs typeface="Gill Sans"/>
              <a:sym typeface="Gill Sans"/>
            </a:endParaRPr>
          </a:p>
          <a:p>
            <a:pPr marL="342900" lvl="0" indent="-222250" algn="l" rtl="0">
              <a:lnSpc>
                <a:spcPct val="100000"/>
              </a:lnSpc>
              <a:spcBef>
                <a:spcPts val="380"/>
              </a:spcBef>
              <a:spcAft>
                <a:spcPts val="0"/>
              </a:spcAft>
              <a:buClr>
                <a:schemeClr val="dk1"/>
              </a:buClr>
              <a:buSzPts val="1900"/>
              <a:buNone/>
            </a:pPr>
            <a:endParaRPr sz="1900">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1800"/>
              <a:buNone/>
            </a:pPr>
            <a:endParaRPr/>
          </a:p>
          <a:p>
            <a:pPr marL="342900" lvl="0" indent="-342900" algn="l" rtl="0">
              <a:lnSpc>
                <a:spcPct val="100000"/>
              </a:lnSpc>
              <a:spcBef>
                <a:spcPts val="400"/>
              </a:spcBef>
              <a:spcAft>
                <a:spcPts val="0"/>
              </a:spcAft>
              <a:buClr>
                <a:schemeClr val="dk1"/>
              </a:buClr>
              <a:buSzPts val="1800"/>
              <a:buNone/>
            </a:pPr>
            <a:endParaRPr/>
          </a:p>
        </p:txBody>
      </p:sp>
      <p:sp>
        <p:nvSpPr>
          <p:cNvPr id="358" name="Google Shape;358;p102"/>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2cfab0c881_10_15"/>
          <p:cNvSpPr txBox="1">
            <a:spLocks noGrp="1"/>
          </p:cNvSpPr>
          <p:nvPr>
            <p:ph type="body" idx="1"/>
          </p:nvPr>
        </p:nvSpPr>
        <p:spPr>
          <a:xfrm>
            <a:off x="652552" y="1733772"/>
            <a:ext cx="10363200" cy="4572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800"/>
              <a:buNone/>
            </a:pPr>
            <a:endParaRPr sz="2000"/>
          </a:p>
          <a:p>
            <a:pPr marL="571500" lvl="0" indent="-228600" algn="l" rtl="0">
              <a:lnSpc>
                <a:spcPct val="100000"/>
              </a:lnSpc>
              <a:spcBef>
                <a:spcPts val="0"/>
              </a:spcBef>
              <a:spcAft>
                <a:spcPts val="0"/>
              </a:spcAft>
              <a:buSzPts val="1800"/>
              <a:buNone/>
            </a:pPr>
            <a:endParaRPr>
              <a:latin typeface="Gill Sans"/>
              <a:ea typeface="Gill Sans"/>
              <a:cs typeface="Gill Sans"/>
              <a:sym typeface="Gill Sans"/>
            </a:endParaRPr>
          </a:p>
        </p:txBody>
      </p:sp>
      <p:sp>
        <p:nvSpPr>
          <p:cNvPr id="205" name="Google Shape;205;g22cfab0c881_10_15"/>
          <p:cNvSpPr txBox="1">
            <a:spLocks noGrp="1"/>
          </p:cNvSpPr>
          <p:nvPr>
            <p:ph type="title"/>
          </p:nvPr>
        </p:nvSpPr>
        <p:spPr>
          <a:xfrm>
            <a:off x="914405" y="17905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651D32"/>
                </a:solidFill>
              </a:rPr>
              <a:t>Introductions &amp; Housekeeping Items</a:t>
            </a:r>
            <a:endParaRPr sz="2400">
              <a:latin typeface="Gill Sans"/>
              <a:ea typeface="Gill Sans"/>
              <a:cs typeface="Gill Sans"/>
              <a:sym typeface="Gill Sans"/>
            </a:endParaRPr>
          </a:p>
        </p:txBody>
      </p:sp>
      <p:sp>
        <p:nvSpPr>
          <p:cNvPr id="206" name="Google Shape;206;g22cfab0c881_10_15"/>
          <p:cNvSpPr/>
          <p:nvPr/>
        </p:nvSpPr>
        <p:spPr>
          <a:xfrm>
            <a:off x="914400" y="1400175"/>
            <a:ext cx="6321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400" b="0" i="0" u="none" strike="noStrike" cap="none">
              <a:solidFill>
                <a:srgbClr val="000000"/>
              </a:solidFill>
              <a:latin typeface="Gill Sans"/>
              <a:ea typeface="Gill Sans"/>
              <a:cs typeface="Gill Sans"/>
              <a:sym typeface="Gill Sans"/>
            </a:endParaRPr>
          </a:p>
        </p:txBody>
      </p:sp>
      <p:sp>
        <p:nvSpPr>
          <p:cNvPr id="207" name="Google Shape;207;g22cfab0c881_10_15"/>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2</a:t>
            </a:fld>
            <a:endParaRPr/>
          </a:p>
        </p:txBody>
      </p:sp>
      <p:pic>
        <p:nvPicPr>
          <p:cNvPr id="208" name="Google Shape;208;g22cfab0c881_10_15"/>
          <p:cNvPicPr preferRelativeResize="0"/>
          <p:nvPr/>
        </p:nvPicPr>
        <p:blipFill>
          <a:blip r:embed="rId3"/>
          <a:srcRect/>
          <a:stretch/>
        </p:blipFill>
        <p:spPr>
          <a:xfrm>
            <a:off x="558050" y="1257448"/>
            <a:ext cx="10735056" cy="53501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03"/>
          <p:cNvSpPr txBox="1">
            <a:spLocks noGrp="1"/>
          </p:cNvSpPr>
          <p:nvPr>
            <p:ph type="subTitle" idx="2"/>
          </p:nvPr>
        </p:nvSpPr>
        <p:spPr>
          <a:xfrm>
            <a:off x="878888" y="1989724"/>
            <a:ext cx="4572000" cy="211176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For more information on LEPP:</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US"/>
              <a:t>Visit: https://www.usaid.gov/local-faith-and-transformative-partnerships/limited-excess-property-program </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endParaRPr/>
          </a:p>
        </p:txBody>
      </p:sp>
      <p:sp>
        <p:nvSpPr>
          <p:cNvPr id="364" name="Google Shape;364;p10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04"/>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rPr>
              <a:t>Q&amp;A</a:t>
            </a:r>
            <a:endParaRPr sz="2400">
              <a:solidFill>
                <a:srgbClr val="5D0517"/>
              </a:solidFill>
            </a:endParaRPr>
          </a:p>
        </p:txBody>
      </p:sp>
      <p:sp>
        <p:nvSpPr>
          <p:cNvPr id="370" name="Google Shape;370;p104"/>
          <p:cNvSpPr txBox="1">
            <a:spLocks noGrp="1"/>
          </p:cNvSpPr>
          <p:nvPr>
            <p:ph type="body" idx="1"/>
          </p:nvPr>
        </p:nvSpPr>
        <p:spPr>
          <a:xfrm>
            <a:off x="914400" y="1592494"/>
            <a:ext cx="103632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000"/>
              <a:buFont typeface="Arial"/>
              <a:buNone/>
            </a:pPr>
            <a:endParaRPr sz="7000">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2000"/>
              <a:buFont typeface="Arial"/>
              <a:buNone/>
            </a:pPr>
            <a:r>
              <a:rPr lang="en-US" sz="7000">
                <a:solidFill>
                  <a:srgbClr val="C00000"/>
                </a:solidFill>
                <a:latin typeface="Gill Sans"/>
                <a:ea typeface="Gill Sans"/>
                <a:cs typeface="Gill Sans"/>
                <a:sym typeface="Gill Sans"/>
              </a:rPr>
              <a:t>Questions &amp; Answers</a:t>
            </a:r>
            <a:endParaRPr/>
          </a:p>
        </p:txBody>
      </p:sp>
      <p:sp>
        <p:nvSpPr>
          <p:cNvPr id="371" name="Google Shape;371;p104"/>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
          <p:cNvPicPr preferRelativeResize="0"/>
          <p:nvPr/>
        </p:nvPicPr>
        <p:blipFill rotWithShape="1">
          <a:blip r:embed="rId3">
            <a:alphaModFix/>
          </a:blip>
          <a:srcRect/>
          <a:stretch/>
        </p:blipFill>
        <p:spPr>
          <a:xfrm>
            <a:off x="4534293" y="1600200"/>
            <a:ext cx="5771057" cy="4561796"/>
          </a:xfrm>
          <a:prstGeom prst="rect">
            <a:avLst/>
          </a:prstGeom>
          <a:noFill/>
          <a:ln>
            <a:noFill/>
          </a:ln>
        </p:spPr>
      </p:pic>
      <p:sp>
        <p:nvSpPr>
          <p:cNvPr id="214" name="Google Shape;214;p2"/>
          <p:cNvSpPr txBox="1">
            <a:spLocks noGrp="1"/>
          </p:cNvSpPr>
          <p:nvPr>
            <p:ph type="body" idx="1"/>
          </p:nvPr>
        </p:nvSpPr>
        <p:spPr>
          <a:xfrm>
            <a:off x="133749" y="1741610"/>
            <a:ext cx="5181195" cy="4572000"/>
          </a:xfrm>
          <a:prstGeom prst="rect">
            <a:avLst/>
          </a:prstGeom>
          <a:noFill/>
          <a:ln>
            <a:noFill/>
          </a:ln>
        </p:spPr>
        <p:txBody>
          <a:bodyPr spcFirstLastPara="1" wrap="square" lIns="91425" tIns="45700" rIns="91425" bIns="45700" anchor="t" anchorCtr="0">
            <a:noAutofit/>
          </a:bodyPr>
          <a:lstStyle/>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Program Overview</a:t>
            </a:r>
            <a:endParaRPr/>
          </a:p>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Program Benefits</a:t>
            </a:r>
            <a:endParaRPr/>
          </a:p>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Program Highlights</a:t>
            </a:r>
            <a:endParaRPr/>
          </a:p>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PVO Participation</a:t>
            </a:r>
            <a:endParaRPr/>
          </a:p>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607 Determination Process</a:t>
            </a:r>
            <a:endParaRPr/>
          </a:p>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Requirements for Participation</a:t>
            </a:r>
            <a:endParaRPr/>
          </a:p>
          <a:p>
            <a:pPr marL="914400" lvl="1" indent="-342900" algn="l" rtl="0">
              <a:lnSpc>
                <a:spcPct val="100000"/>
              </a:lnSpc>
              <a:spcBef>
                <a:spcPts val="1200"/>
              </a:spcBef>
              <a:spcAft>
                <a:spcPts val="0"/>
              </a:spcAft>
              <a:buSzPts val="1800"/>
              <a:buFont typeface="Arial"/>
              <a:buChar char="•"/>
            </a:pPr>
            <a:r>
              <a:rPr lang="en-US" sz="2000">
                <a:latin typeface="Gill Sans"/>
                <a:ea typeface="Gill Sans"/>
                <a:cs typeface="Gill Sans"/>
                <a:sym typeface="Gill Sans"/>
              </a:rPr>
              <a:t>Q&amp;A</a:t>
            </a:r>
            <a:endParaRPr/>
          </a:p>
          <a:p>
            <a:pPr marL="914400" lvl="1" indent="-228600" algn="l" rtl="0">
              <a:lnSpc>
                <a:spcPct val="100000"/>
              </a:lnSpc>
              <a:spcBef>
                <a:spcPts val="1200"/>
              </a:spcBef>
              <a:spcAft>
                <a:spcPts val="0"/>
              </a:spcAft>
              <a:buSzPts val="1800"/>
              <a:buFont typeface="Arial"/>
              <a:buNone/>
            </a:pPr>
            <a:endParaRPr sz="2000">
              <a:latin typeface="Gill Sans"/>
              <a:ea typeface="Gill Sans"/>
              <a:cs typeface="Gill Sans"/>
              <a:sym typeface="Gill Sans"/>
            </a:endParaRPr>
          </a:p>
          <a:p>
            <a:pPr marL="571500" lvl="1" indent="0" algn="l" rtl="0">
              <a:lnSpc>
                <a:spcPct val="100000"/>
              </a:lnSpc>
              <a:spcBef>
                <a:spcPts val="1200"/>
              </a:spcBef>
              <a:spcAft>
                <a:spcPts val="0"/>
              </a:spcAft>
              <a:buSzPts val="1800"/>
              <a:buNone/>
            </a:pPr>
            <a:endParaRPr/>
          </a:p>
        </p:txBody>
      </p:sp>
      <p:pic>
        <p:nvPicPr>
          <p:cNvPr id="215" name="Google Shape;215;p2"/>
          <p:cNvPicPr preferRelativeResize="0">
            <a:picLocks noGrp="1"/>
          </p:cNvPicPr>
          <p:nvPr>
            <p:ph type="pic" idx="2"/>
          </p:nvPr>
        </p:nvPicPr>
        <p:blipFill rotWithShape="1">
          <a:blip r:embed="rId4">
            <a:alphaModFix/>
          </a:blip>
          <a:srcRect l="18557" r="18557"/>
          <a:stretch/>
        </p:blipFill>
        <p:spPr>
          <a:xfrm>
            <a:off x="7054940" y="1600200"/>
            <a:ext cx="4101568" cy="4561796"/>
          </a:xfrm>
          <a:prstGeom prst="rect">
            <a:avLst/>
          </a:prstGeom>
          <a:noFill/>
          <a:ln>
            <a:noFill/>
          </a:ln>
        </p:spPr>
      </p:pic>
      <p:sp>
        <p:nvSpPr>
          <p:cNvPr id="216" name="Google Shape;216;p2"/>
          <p:cNvSpPr txBox="1">
            <a:spLocks noGrp="1"/>
          </p:cNvSpPr>
          <p:nvPr>
            <p:ph type="title"/>
          </p:nvPr>
        </p:nvSpPr>
        <p:spPr>
          <a:xfrm>
            <a:off x="400692" y="338904"/>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651D32"/>
                </a:solidFill>
                <a:latin typeface="Gill Sans"/>
                <a:ea typeface="Gill Sans"/>
                <a:cs typeface="Gill Sans"/>
                <a:sym typeface="Gill Sans"/>
              </a:rPr>
              <a:t>Agenda</a:t>
            </a:r>
            <a:endParaRPr sz="2400">
              <a:latin typeface="Gill Sans"/>
              <a:ea typeface="Gill Sans"/>
              <a:cs typeface="Gill Sans"/>
              <a:sym typeface="Gill Sans"/>
            </a:endParaRPr>
          </a:p>
        </p:txBody>
      </p:sp>
      <p:sp>
        <p:nvSpPr>
          <p:cNvPr id="217" name="Google Shape;217;p2"/>
          <p:cNvSpPr/>
          <p:nvPr/>
        </p:nvSpPr>
        <p:spPr>
          <a:xfrm>
            <a:off x="400692" y="1217774"/>
            <a:ext cx="632142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Key Topics:</a:t>
            </a:r>
            <a:endParaRPr sz="2400" b="0" i="0" u="none" strike="noStrike" cap="none">
              <a:solidFill>
                <a:srgbClr val="000000"/>
              </a:solidFill>
              <a:latin typeface="Gill Sans"/>
              <a:ea typeface="Gill Sans"/>
              <a:cs typeface="Gill Sans"/>
              <a:sym typeface="Gill Sans"/>
            </a:endParaRPr>
          </a:p>
        </p:txBody>
      </p:sp>
      <p:sp>
        <p:nvSpPr>
          <p:cNvPr id="218" name="Google Shape;218;p2"/>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
          <p:cNvSpPr txBox="1">
            <a:spLocks noGrp="1"/>
          </p:cNvSpPr>
          <p:nvPr>
            <p:ph type="body" idx="1"/>
          </p:nvPr>
        </p:nvSpPr>
        <p:spPr>
          <a:xfrm>
            <a:off x="652552" y="1733772"/>
            <a:ext cx="10363200" cy="4572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800"/>
              <a:buNone/>
            </a:pPr>
            <a:endParaRPr sz="2000" dirty="0"/>
          </a:p>
          <a:p>
            <a:pPr marL="571500" lvl="0" indent="-342900" algn="l" rtl="0">
              <a:lnSpc>
                <a:spcPct val="100000"/>
              </a:lnSpc>
              <a:spcBef>
                <a:spcPts val="0"/>
              </a:spcBef>
              <a:spcAft>
                <a:spcPts val="0"/>
              </a:spcAft>
              <a:buSzPts val="1800"/>
              <a:buChar char="•"/>
            </a:pPr>
            <a:r>
              <a:rPr lang="en-US" dirty="0">
                <a:latin typeface="Gill Sans"/>
                <a:ea typeface="Gill Sans"/>
                <a:cs typeface="Gill Sans"/>
                <a:sym typeface="Gill Sans"/>
              </a:rPr>
              <a:t>LEPP is a unique program that utilizes an innovative and cost-effective strategy to transfer millions of dollars worth of United States Government (USG) surplus property to Private Voluntary Organizations (PVOs) and USAID Missions for their development and humanitarian projects.</a:t>
            </a:r>
            <a:endParaRPr dirty="0"/>
          </a:p>
          <a:p>
            <a:pPr marL="457200" lvl="0" indent="-228600" algn="l" rtl="0">
              <a:lnSpc>
                <a:spcPct val="100000"/>
              </a:lnSpc>
              <a:spcBef>
                <a:spcPts val="0"/>
              </a:spcBef>
              <a:spcAft>
                <a:spcPts val="0"/>
              </a:spcAft>
              <a:buClr>
                <a:srgbClr val="635C5B"/>
              </a:buClr>
              <a:buSzPts val="1800"/>
              <a:buNone/>
            </a:pPr>
            <a:endParaRPr dirty="0">
              <a:latin typeface="Gill Sans"/>
              <a:ea typeface="Gill Sans"/>
              <a:cs typeface="Gill Sans"/>
              <a:sym typeface="Gill Sans"/>
            </a:endParaRPr>
          </a:p>
          <a:p>
            <a:pPr marL="571500" lvl="0" indent="-342900" algn="l" rtl="0">
              <a:lnSpc>
                <a:spcPct val="100000"/>
              </a:lnSpc>
              <a:spcBef>
                <a:spcPts val="0"/>
              </a:spcBef>
              <a:spcAft>
                <a:spcPts val="0"/>
              </a:spcAft>
              <a:buSzPts val="1800"/>
              <a:buChar char="•"/>
            </a:pPr>
            <a:r>
              <a:rPr lang="en-US" dirty="0">
                <a:latin typeface="Gill Sans"/>
                <a:ea typeface="Gill Sans"/>
                <a:cs typeface="Gill Sans"/>
                <a:sym typeface="Gill Sans"/>
              </a:rPr>
              <a:t>LEPP has been in existence for over 30 years and is recognized as one of the oldest PVO programs at USAID. The program is managed by USAID’s American Schools and Hospitals Abroad (ASHA), which is part of the Bureau for Development, Democracy, and Innovation’s Local, Faith, and Transformative Partnerships (LFT) Hub.</a:t>
            </a:r>
            <a:endParaRPr dirty="0"/>
          </a:p>
          <a:p>
            <a:pPr marL="457200" lvl="0" indent="0" algn="l" rtl="0">
              <a:lnSpc>
                <a:spcPct val="100000"/>
              </a:lnSpc>
              <a:spcBef>
                <a:spcPts val="0"/>
              </a:spcBef>
              <a:spcAft>
                <a:spcPts val="0"/>
              </a:spcAft>
              <a:buSzPts val="1800"/>
              <a:buNone/>
            </a:pPr>
            <a:endParaRPr dirty="0"/>
          </a:p>
          <a:p>
            <a:pPr marL="571500" lvl="0" indent="-342900" algn="l" rtl="0">
              <a:lnSpc>
                <a:spcPct val="100000"/>
              </a:lnSpc>
              <a:spcBef>
                <a:spcPts val="0"/>
              </a:spcBef>
              <a:spcAft>
                <a:spcPts val="0"/>
              </a:spcAft>
              <a:buSzPts val="1800"/>
              <a:buChar char="•"/>
            </a:pPr>
            <a:r>
              <a:rPr lang="en-US" dirty="0">
                <a:solidFill>
                  <a:srgbClr val="595959"/>
                </a:solidFill>
              </a:rPr>
              <a:t>USAID has special authority under Section 607 of the Foreign Assistance Act to provide nongovernmental organizations who are approved as PVOs access to the U.S. General Services Administration (GSA) and the Defense Logistics Agency (DLA) Disposition Services’ excess property programs. </a:t>
            </a:r>
            <a:endParaRPr dirty="0">
              <a:solidFill>
                <a:srgbClr val="595959"/>
              </a:solidFill>
            </a:endParaRPr>
          </a:p>
          <a:p>
            <a:pPr marL="0" lvl="0" indent="0" algn="l" rtl="0">
              <a:lnSpc>
                <a:spcPct val="100000"/>
              </a:lnSpc>
              <a:spcBef>
                <a:spcPts val="0"/>
              </a:spcBef>
              <a:spcAft>
                <a:spcPts val="0"/>
              </a:spcAft>
              <a:buSzPts val="1800"/>
              <a:buNone/>
            </a:pPr>
            <a:endParaRPr dirty="0"/>
          </a:p>
          <a:p>
            <a:pPr marL="571500" lvl="0" indent="-228600" algn="l" rtl="0">
              <a:lnSpc>
                <a:spcPct val="100000"/>
              </a:lnSpc>
              <a:spcBef>
                <a:spcPts val="0"/>
              </a:spcBef>
              <a:spcAft>
                <a:spcPts val="0"/>
              </a:spcAft>
              <a:buSzPts val="1800"/>
              <a:buNone/>
            </a:pPr>
            <a:endParaRPr dirty="0">
              <a:latin typeface="Gill Sans"/>
              <a:ea typeface="Gill Sans"/>
              <a:cs typeface="Gill Sans"/>
              <a:sym typeface="Gill Sans"/>
            </a:endParaRPr>
          </a:p>
        </p:txBody>
      </p:sp>
      <p:sp>
        <p:nvSpPr>
          <p:cNvPr id="224" name="Google Shape;224;p3"/>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651D32"/>
                </a:solidFill>
              </a:rPr>
              <a:t>Program Overview</a:t>
            </a:r>
            <a:endParaRPr sz="2400">
              <a:latin typeface="Gill Sans"/>
              <a:ea typeface="Gill Sans"/>
              <a:cs typeface="Gill Sans"/>
              <a:sym typeface="Gill Sans"/>
            </a:endParaRPr>
          </a:p>
        </p:txBody>
      </p:sp>
      <p:sp>
        <p:nvSpPr>
          <p:cNvPr id="225" name="Google Shape;225;p3"/>
          <p:cNvSpPr/>
          <p:nvPr/>
        </p:nvSpPr>
        <p:spPr>
          <a:xfrm>
            <a:off x="914400" y="1400175"/>
            <a:ext cx="632142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What is the Limited Excess Property Program?</a:t>
            </a:r>
            <a:endParaRPr sz="2400" b="0" i="0" u="none" strike="noStrike" cap="none">
              <a:solidFill>
                <a:srgbClr val="000000"/>
              </a:solidFill>
              <a:latin typeface="Gill Sans"/>
              <a:ea typeface="Gill Sans"/>
              <a:cs typeface="Gill Sans"/>
              <a:sym typeface="Gill Sans"/>
            </a:endParaRPr>
          </a:p>
        </p:txBody>
      </p:sp>
      <p:sp>
        <p:nvSpPr>
          <p:cNvPr id="226" name="Google Shape;226;p3"/>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9"/>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651D32"/>
                </a:solidFill>
                <a:latin typeface="Gill Sans"/>
                <a:ea typeface="Gill Sans"/>
                <a:cs typeface="Gill Sans"/>
                <a:sym typeface="Gill Sans"/>
              </a:rPr>
              <a:t>Program Overview</a:t>
            </a:r>
            <a:endParaRPr sz="2400">
              <a:latin typeface="Gill Sans"/>
              <a:ea typeface="Gill Sans"/>
              <a:cs typeface="Gill Sans"/>
              <a:sym typeface="Gill Sans"/>
            </a:endParaRPr>
          </a:p>
        </p:txBody>
      </p:sp>
      <p:sp>
        <p:nvSpPr>
          <p:cNvPr id="232" name="Google Shape;232;p89"/>
          <p:cNvSpPr/>
          <p:nvPr/>
        </p:nvSpPr>
        <p:spPr>
          <a:xfrm>
            <a:off x="913995" y="1371600"/>
            <a:ext cx="632142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How does the program work?</a:t>
            </a:r>
            <a:endParaRPr sz="2400" b="0" i="0" u="none" strike="noStrike" cap="none">
              <a:solidFill>
                <a:srgbClr val="000000"/>
              </a:solidFill>
              <a:latin typeface="Gill Sans"/>
              <a:ea typeface="Gill Sans"/>
              <a:cs typeface="Gill Sans"/>
              <a:sym typeface="Gill Sans"/>
            </a:endParaRPr>
          </a:p>
        </p:txBody>
      </p:sp>
      <p:sp>
        <p:nvSpPr>
          <p:cNvPr id="233" name="Google Shape;233;p89"/>
          <p:cNvSpPr txBox="1">
            <a:spLocks noGrp="1"/>
          </p:cNvSpPr>
          <p:nvPr>
            <p:ph type="body" idx="1"/>
          </p:nvPr>
        </p:nvSpPr>
        <p:spPr>
          <a:xfrm>
            <a:off x="1009680" y="1758888"/>
            <a:ext cx="8746879" cy="4621212"/>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2400"/>
              <a:buFont typeface="Arial"/>
              <a:buNone/>
            </a:pPr>
            <a:endParaRPr i="1">
              <a:solidFill>
                <a:schemeClr val="dk2"/>
              </a:solidFill>
            </a:endParaRPr>
          </a:p>
          <a:p>
            <a:pPr marL="342900" lvl="0" indent="-342900" algn="l" rtl="0">
              <a:lnSpc>
                <a:spcPct val="100000"/>
              </a:lnSpc>
              <a:spcBef>
                <a:spcPts val="400"/>
              </a:spcBef>
              <a:spcAft>
                <a:spcPts val="0"/>
              </a:spcAft>
              <a:buClr>
                <a:srgbClr val="595959"/>
              </a:buClr>
              <a:buSzPts val="2000"/>
              <a:buFont typeface="Arial"/>
              <a:buChar char="•"/>
            </a:pPr>
            <a:r>
              <a:rPr lang="en-US">
                <a:latin typeface="Gill Sans"/>
                <a:ea typeface="Gill Sans"/>
                <a:cs typeface="Gill Sans"/>
                <a:sym typeface="Gill Sans"/>
              </a:rPr>
              <a:t>The Limited Excess Property Program collaborates with the General Services Administration (GSA) and the Defense Logistics Agency (DLA) to provide PVOs and USAID Missions access to quality government surplus property.</a:t>
            </a:r>
            <a:endParaRPr>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2000"/>
              <a:buFont typeface="Arial"/>
              <a:buNone/>
            </a:pPr>
            <a:endParaRPr>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a:latin typeface="Gill Sans"/>
                <a:ea typeface="Gill Sans"/>
                <a:cs typeface="Gill Sans"/>
                <a:sym typeface="Gill Sans"/>
              </a:rPr>
              <a:t>All surplus property is vetted prior to acquisition. The Department of Defense, Federal agencies, and State agencies are given priority when acquiring property for reuse. </a:t>
            </a:r>
            <a:endParaRPr>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2000"/>
              <a:buFont typeface="Arial"/>
              <a:buNone/>
            </a:pPr>
            <a:endParaRPr>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a:latin typeface="Gill Sans"/>
                <a:ea typeface="Gill Sans"/>
                <a:cs typeface="Gill Sans"/>
                <a:sym typeface="Gill Sans"/>
              </a:rPr>
              <a:t>Although the property is vetted, there are still millions of dollars worth of Federal surplus property available to PVOs and USAID Missions on an annual basis.</a:t>
            </a:r>
            <a:endParaRPr>
              <a:latin typeface="Gill Sans"/>
              <a:ea typeface="Gill Sans"/>
              <a:cs typeface="Gill Sans"/>
              <a:sym typeface="Gill Sans"/>
            </a:endParaRPr>
          </a:p>
        </p:txBody>
      </p:sp>
      <p:sp>
        <p:nvSpPr>
          <p:cNvPr id="234" name="Google Shape;234;p89"/>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
          <p:cNvSpPr txBox="1">
            <a:spLocks noGrp="1"/>
          </p:cNvSpPr>
          <p:nvPr>
            <p:ph type="body" idx="1"/>
          </p:nvPr>
        </p:nvSpPr>
        <p:spPr>
          <a:xfrm>
            <a:off x="914805" y="1600200"/>
            <a:ext cx="5079595" cy="3216349"/>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2000"/>
              <a:buNone/>
            </a:pP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Agriculture Equipment</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Appliances</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Bedding</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Clothing</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Computer Equipment</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Construction Equipment </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Dental Supplies and Equipment</a:t>
            </a:r>
            <a:endParaRPr>
              <a:latin typeface="Gill Sans"/>
              <a:ea typeface="Gill Sans"/>
              <a:cs typeface="Gill Sans"/>
              <a:sym typeface="Gill Sans"/>
            </a:endParaRPr>
          </a:p>
          <a:p>
            <a:pPr marL="914400" lvl="1" indent="-228600" algn="l" rtl="0">
              <a:lnSpc>
                <a:spcPct val="100000"/>
              </a:lnSpc>
              <a:spcBef>
                <a:spcPts val="1200"/>
              </a:spcBef>
              <a:spcAft>
                <a:spcPts val="0"/>
              </a:spcAft>
              <a:buSzPts val="1800"/>
              <a:buNone/>
            </a:pPr>
            <a:endParaRPr/>
          </a:p>
          <a:p>
            <a:pPr marL="914400" lvl="1" indent="-228600" algn="l" rtl="0">
              <a:lnSpc>
                <a:spcPct val="100000"/>
              </a:lnSpc>
              <a:spcBef>
                <a:spcPts val="1200"/>
              </a:spcBef>
              <a:spcAft>
                <a:spcPts val="0"/>
              </a:spcAft>
              <a:buSzPts val="1800"/>
              <a:buNone/>
            </a:pPr>
            <a:endParaRPr/>
          </a:p>
          <a:p>
            <a:pPr marL="914400" lvl="1" indent="-228600" algn="l" rtl="0">
              <a:lnSpc>
                <a:spcPct val="100000"/>
              </a:lnSpc>
              <a:spcBef>
                <a:spcPts val="1200"/>
              </a:spcBef>
              <a:spcAft>
                <a:spcPts val="0"/>
              </a:spcAft>
              <a:buSzPts val="1800"/>
              <a:buNone/>
            </a:pPr>
            <a:endParaRPr/>
          </a:p>
        </p:txBody>
      </p:sp>
      <p:sp>
        <p:nvSpPr>
          <p:cNvPr id="240" name="Google Shape;240;p4"/>
          <p:cNvSpPr txBox="1">
            <a:spLocks noGrp="1"/>
          </p:cNvSpPr>
          <p:nvPr>
            <p:ph type="body" idx="2"/>
          </p:nvPr>
        </p:nvSpPr>
        <p:spPr>
          <a:xfrm>
            <a:off x="6197600" y="1600200"/>
            <a:ext cx="5080405" cy="3216349"/>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2000"/>
              <a:buNone/>
            </a:pPr>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Furniture</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Generators</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Medical Supplies and Equipment</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Personal and Baby Items</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Safety and Rescue Equipment </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Tents and Tarpaulins</a:t>
            </a:r>
            <a:endParaRPr>
              <a:latin typeface="Gill Sans"/>
              <a:ea typeface="Gill Sans"/>
              <a:cs typeface="Gill Sans"/>
              <a:sym typeface="Gill Sans"/>
            </a:endParaRPr>
          </a:p>
          <a:p>
            <a:pPr marL="457200" lvl="0" indent="-355600" algn="l" rtl="0">
              <a:lnSpc>
                <a:spcPct val="100000"/>
              </a:lnSpc>
              <a:spcBef>
                <a:spcPts val="0"/>
              </a:spcBef>
              <a:spcAft>
                <a:spcPts val="0"/>
              </a:spcAft>
              <a:buSzPts val="2000"/>
              <a:buChar char="•"/>
            </a:pPr>
            <a:r>
              <a:rPr lang="en-US">
                <a:latin typeface="Gill Sans"/>
                <a:ea typeface="Gill Sans"/>
                <a:cs typeface="Gill Sans"/>
                <a:sym typeface="Gill Sans"/>
              </a:rPr>
              <a:t>Vehicles </a:t>
            </a:r>
            <a:endParaRPr>
              <a:latin typeface="Gill Sans"/>
              <a:ea typeface="Gill Sans"/>
              <a:cs typeface="Gill Sans"/>
              <a:sym typeface="Gill Sans"/>
            </a:endParaRPr>
          </a:p>
          <a:p>
            <a:pPr marL="457200" lvl="0" indent="-228600" algn="l" rtl="0">
              <a:lnSpc>
                <a:spcPct val="100000"/>
              </a:lnSpc>
              <a:spcBef>
                <a:spcPts val="0"/>
              </a:spcBef>
              <a:spcAft>
                <a:spcPts val="0"/>
              </a:spcAft>
              <a:buClr>
                <a:srgbClr val="6C6463"/>
              </a:buClr>
              <a:buSzPts val="2000"/>
              <a:buNone/>
            </a:pPr>
            <a:endParaRPr/>
          </a:p>
        </p:txBody>
      </p:sp>
      <p:sp>
        <p:nvSpPr>
          <p:cNvPr id="241" name="Google Shape;241;p4"/>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Program Overview</a:t>
            </a:r>
            <a:r>
              <a:rPr lang="en-US">
                <a:solidFill>
                  <a:srgbClr val="5D0517"/>
                </a:solidFill>
                <a:latin typeface="Gill Sans"/>
                <a:ea typeface="Gill Sans"/>
                <a:cs typeface="Gill Sans"/>
                <a:sym typeface="Gill Sans"/>
              </a:rPr>
              <a:t> </a:t>
            </a:r>
            <a:endParaRPr>
              <a:solidFill>
                <a:srgbClr val="5D0517"/>
              </a:solidFill>
              <a:latin typeface="Gill Sans"/>
              <a:ea typeface="Gill Sans"/>
              <a:cs typeface="Gill Sans"/>
              <a:sym typeface="Gill Sans"/>
            </a:endParaRPr>
          </a:p>
        </p:txBody>
      </p:sp>
      <p:pic>
        <p:nvPicPr>
          <p:cNvPr id="242" name="Google Shape;242;p4"/>
          <p:cNvPicPr preferRelativeResize="0"/>
          <p:nvPr/>
        </p:nvPicPr>
        <p:blipFill rotWithShape="1">
          <a:blip r:embed="rId3">
            <a:alphaModFix/>
          </a:blip>
          <a:srcRect/>
          <a:stretch/>
        </p:blipFill>
        <p:spPr>
          <a:xfrm>
            <a:off x="914805" y="5214937"/>
            <a:ext cx="569912" cy="687387"/>
          </a:xfrm>
          <a:prstGeom prst="rect">
            <a:avLst/>
          </a:prstGeom>
          <a:noFill/>
          <a:ln>
            <a:noFill/>
          </a:ln>
        </p:spPr>
      </p:pic>
      <p:sp>
        <p:nvSpPr>
          <p:cNvPr id="243" name="Google Shape;243;p4"/>
          <p:cNvSpPr txBox="1"/>
          <p:nvPr/>
        </p:nvSpPr>
        <p:spPr>
          <a:xfrm>
            <a:off x="1549399" y="5424487"/>
            <a:ext cx="9505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rgbClr val="000000"/>
                </a:solidFill>
                <a:latin typeface="Gill Sans"/>
                <a:ea typeface="Gill Sans"/>
                <a:cs typeface="Gill Sans"/>
                <a:sym typeface="Gill Sans"/>
              </a:rPr>
              <a:t>90% of property acquired through the program is utilized to strengthen medical systems in underdeveloped countries. </a:t>
            </a:r>
            <a:endParaRPr sz="1400" b="0" i="0" u="none" strike="noStrike" cap="none" dirty="0">
              <a:solidFill>
                <a:srgbClr val="000000"/>
              </a:solidFill>
              <a:latin typeface="Gill Sans"/>
              <a:ea typeface="Gill Sans"/>
              <a:cs typeface="Gill Sans"/>
              <a:sym typeface="Gill Sans"/>
            </a:endParaRPr>
          </a:p>
        </p:txBody>
      </p:sp>
      <p:sp>
        <p:nvSpPr>
          <p:cNvPr id="244" name="Google Shape;244;p4"/>
          <p:cNvSpPr/>
          <p:nvPr/>
        </p:nvSpPr>
        <p:spPr>
          <a:xfrm>
            <a:off x="913995" y="1400175"/>
            <a:ext cx="82813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What categories of property are ordered through the program?</a:t>
            </a:r>
            <a:endParaRPr sz="2400" b="0" i="0" u="none" strike="noStrike" cap="none">
              <a:solidFill>
                <a:srgbClr val="000000"/>
              </a:solidFill>
              <a:latin typeface="Gill Sans"/>
              <a:ea typeface="Gill Sans"/>
              <a:cs typeface="Gill Sans"/>
              <a:sym typeface="Gill Sans"/>
            </a:endParaRPr>
          </a:p>
        </p:txBody>
      </p:sp>
      <p:sp>
        <p:nvSpPr>
          <p:cNvPr id="245" name="Google Shape;245;p4"/>
          <p:cNvSpPr txBox="1">
            <a:spLocks noGrp="1"/>
          </p:cNvSpPr>
          <p:nvPr>
            <p:ph type="sldNum" idx="12"/>
          </p:nvPr>
        </p:nvSpPr>
        <p:spPr>
          <a:xfrm>
            <a:off x="9144000" y="6530079"/>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90"/>
          <p:cNvSpPr txBox="1">
            <a:spLocks noGrp="1"/>
          </p:cNvSpPr>
          <p:nvPr>
            <p:ph type="title"/>
          </p:nvPr>
        </p:nvSpPr>
        <p:spPr>
          <a:xfrm>
            <a:off x="913995" y="368301"/>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Program Overview</a:t>
            </a:r>
            <a:endParaRPr sz="2400">
              <a:solidFill>
                <a:srgbClr val="5D0517"/>
              </a:solidFill>
              <a:latin typeface="Gill Sans"/>
              <a:ea typeface="Gill Sans"/>
              <a:cs typeface="Gill Sans"/>
              <a:sym typeface="Gill Sans"/>
            </a:endParaRPr>
          </a:p>
        </p:txBody>
      </p:sp>
      <p:sp>
        <p:nvSpPr>
          <p:cNvPr id="251" name="Google Shape;251;p90"/>
          <p:cNvSpPr/>
          <p:nvPr/>
        </p:nvSpPr>
        <p:spPr>
          <a:xfrm>
            <a:off x="913995" y="1295400"/>
            <a:ext cx="72521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Does LEPP assist with the shipping costs of property?</a:t>
            </a:r>
            <a:endParaRPr sz="2400" b="0" i="0" u="none" strike="noStrike" cap="none">
              <a:solidFill>
                <a:srgbClr val="000000"/>
              </a:solidFill>
              <a:latin typeface="Gill Sans"/>
              <a:ea typeface="Gill Sans"/>
              <a:cs typeface="Gill Sans"/>
              <a:sym typeface="Gill Sans"/>
            </a:endParaRPr>
          </a:p>
        </p:txBody>
      </p:sp>
      <p:sp>
        <p:nvSpPr>
          <p:cNvPr id="252" name="Google Shape;252;p90"/>
          <p:cNvSpPr txBox="1">
            <a:spLocks noGrp="1"/>
          </p:cNvSpPr>
          <p:nvPr>
            <p:ph type="body" idx="1"/>
          </p:nvPr>
        </p:nvSpPr>
        <p:spPr>
          <a:xfrm>
            <a:off x="731914" y="1526212"/>
            <a:ext cx="8742286" cy="302895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2000"/>
              <a:buFont typeface="Arial"/>
              <a:buNone/>
            </a:pPr>
            <a:endParaRPr sz="2000">
              <a:solidFill>
                <a:schemeClr val="dk2"/>
              </a:solidFill>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sz="2000">
                <a:latin typeface="Gill Sans"/>
                <a:ea typeface="Gill Sans"/>
                <a:cs typeface="Gill Sans"/>
                <a:sym typeface="Gill Sans"/>
              </a:rPr>
              <a:t>All costs associated with shipping are incurred at the expense of the PVO and USAID Mission. Additionally, USAID does not assist with custom clearances. </a:t>
            </a:r>
            <a:endParaRPr>
              <a:latin typeface="Gill Sans"/>
              <a:ea typeface="Gill Sans"/>
              <a:cs typeface="Gill Sans"/>
              <a:sym typeface="Gill Sans"/>
            </a:endParaRPr>
          </a:p>
          <a:p>
            <a:pPr marL="0" lvl="0" indent="0" algn="l" rtl="0">
              <a:lnSpc>
                <a:spcPct val="100000"/>
              </a:lnSpc>
              <a:spcBef>
                <a:spcPts val="400"/>
              </a:spcBef>
              <a:spcAft>
                <a:spcPts val="0"/>
              </a:spcAft>
              <a:buClr>
                <a:schemeClr val="dk1"/>
              </a:buClr>
              <a:buSzPts val="2000"/>
              <a:buFont typeface="Arial"/>
              <a:buNone/>
            </a:pPr>
            <a:endParaRPr sz="2000">
              <a:latin typeface="Gill Sans"/>
              <a:ea typeface="Gill Sans"/>
              <a:cs typeface="Gill Sans"/>
              <a:sym typeface="Gill Sans"/>
            </a:endParaRPr>
          </a:p>
          <a:p>
            <a:pPr marL="342900" lvl="0" indent="-342900" algn="l" rtl="0">
              <a:lnSpc>
                <a:spcPct val="100000"/>
              </a:lnSpc>
              <a:spcBef>
                <a:spcPts val="400"/>
              </a:spcBef>
              <a:spcAft>
                <a:spcPts val="0"/>
              </a:spcAft>
              <a:buClr>
                <a:srgbClr val="595959"/>
              </a:buClr>
              <a:buSzPts val="2000"/>
              <a:buFont typeface="Arial"/>
              <a:buChar char="•"/>
            </a:pPr>
            <a:r>
              <a:rPr lang="en-US" sz="2000">
                <a:latin typeface="Gill Sans"/>
                <a:ea typeface="Gill Sans"/>
                <a:cs typeface="Gill Sans"/>
                <a:sym typeface="Gill Sans"/>
              </a:rPr>
              <a:t>The Federal government has special programs that can assist PVOs with shipping costs. These separate programs include; The Funded Transportation Program, Denton Program, and Ocean Freight Reimbursement Program.</a:t>
            </a:r>
            <a:endParaRPr>
              <a:latin typeface="Gill Sans"/>
              <a:ea typeface="Gill Sans"/>
              <a:cs typeface="Gill Sans"/>
              <a:sym typeface="Gill Sans"/>
            </a:endParaRPr>
          </a:p>
          <a:p>
            <a:pPr marL="0" lvl="0" indent="0" algn="l" rtl="0">
              <a:lnSpc>
                <a:spcPct val="100000"/>
              </a:lnSpc>
              <a:spcBef>
                <a:spcPts val="480"/>
              </a:spcBef>
              <a:spcAft>
                <a:spcPts val="0"/>
              </a:spcAft>
              <a:buClr>
                <a:schemeClr val="dk1"/>
              </a:buClr>
              <a:buSzPts val="2400"/>
              <a:buFont typeface="Arial"/>
              <a:buNone/>
            </a:pPr>
            <a:endParaRPr>
              <a:solidFill>
                <a:schemeClr val="dk2"/>
              </a:solidFill>
            </a:endParaRPr>
          </a:p>
          <a:p>
            <a:pPr marL="0" lvl="0" indent="0" algn="l" rtl="0">
              <a:lnSpc>
                <a:spcPct val="100000"/>
              </a:lnSpc>
              <a:spcBef>
                <a:spcPts val="480"/>
              </a:spcBef>
              <a:spcAft>
                <a:spcPts val="0"/>
              </a:spcAft>
              <a:buClr>
                <a:schemeClr val="dk2"/>
              </a:buClr>
              <a:buSzPts val="2400"/>
              <a:buFont typeface="Arial"/>
              <a:buNone/>
            </a:pPr>
            <a:r>
              <a:rPr lang="en-US">
                <a:solidFill>
                  <a:schemeClr val="dk2"/>
                </a:solidFill>
              </a:rPr>
              <a:t>  </a:t>
            </a:r>
            <a:endParaRPr/>
          </a:p>
          <a:p>
            <a:pPr marL="0" lvl="0" indent="0" algn="l" rtl="0">
              <a:lnSpc>
                <a:spcPct val="100000"/>
              </a:lnSpc>
              <a:spcBef>
                <a:spcPts val="480"/>
              </a:spcBef>
              <a:spcAft>
                <a:spcPts val="0"/>
              </a:spcAft>
              <a:buClr>
                <a:schemeClr val="dk1"/>
              </a:buClr>
              <a:buSzPts val="2400"/>
              <a:buFont typeface="Arial"/>
              <a:buNone/>
            </a:pPr>
            <a:endParaRPr>
              <a:solidFill>
                <a:schemeClr val="dk2"/>
              </a:solidFill>
            </a:endParaRPr>
          </a:p>
          <a:p>
            <a:pPr marL="0" lvl="0" indent="0" algn="l" rtl="0">
              <a:lnSpc>
                <a:spcPct val="100000"/>
              </a:lnSpc>
              <a:spcBef>
                <a:spcPts val="480"/>
              </a:spcBef>
              <a:spcAft>
                <a:spcPts val="0"/>
              </a:spcAft>
              <a:buClr>
                <a:schemeClr val="dk1"/>
              </a:buClr>
              <a:buSzPts val="2400"/>
              <a:buFont typeface="Arial"/>
              <a:buNone/>
            </a:pPr>
            <a:endParaRPr/>
          </a:p>
        </p:txBody>
      </p:sp>
      <p:pic>
        <p:nvPicPr>
          <p:cNvPr id="253" name="Google Shape;253;p90"/>
          <p:cNvPicPr preferRelativeResize="0"/>
          <p:nvPr/>
        </p:nvPicPr>
        <p:blipFill rotWithShape="1">
          <a:blip r:embed="rId3">
            <a:alphaModFix/>
          </a:blip>
          <a:srcRect/>
          <a:stretch/>
        </p:blipFill>
        <p:spPr>
          <a:xfrm>
            <a:off x="2717800" y="3924300"/>
            <a:ext cx="5448300" cy="2438399"/>
          </a:xfrm>
          <a:prstGeom prst="rect">
            <a:avLst/>
          </a:prstGeom>
          <a:noFill/>
          <a:ln>
            <a:noFill/>
          </a:ln>
        </p:spPr>
      </p:pic>
      <p:sp>
        <p:nvSpPr>
          <p:cNvPr id="254" name="Google Shape;254;p90"/>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91"/>
          <p:cNvSpPr txBox="1">
            <a:spLocks noGrp="1"/>
          </p:cNvSpPr>
          <p:nvPr>
            <p:ph type="body" idx="1"/>
          </p:nvPr>
        </p:nvSpPr>
        <p:spPr>
          <a:xfrm>
            <a:off x="914400" y="1800255"/>
            <a:ext cx="10363200" cy="4572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rgbClr val="635C5B"/>
              </a:buClr>
              <a:buSzPts val="1800"/>
              <a:buNone/>
            </a:pPr>
            <a:endParaRPr>
              <a:latin typeface="Gill Sans"/>
              <a:ea typeface="Gill Sans"/>
              <a:cs typeface="Gill Sans"/>
              <a:sym typeface="Gill Sans"/>
            </a:endParaRPr>
          </a:p>
          <a:p>
            <a:pPr marL="457200" lvl="0" indent="-342900" algn="l" rtl="0">
              <a:lnSpc>
                <a:spcPct val="100000"/>
              </a:lnSpc>
              <a:spcBef>
                <a:spcPts val="0"/>
              </a:spcBef>
              <a:spcAft>
                <a:spcPts val="0"/>
              </a:spcAft>
              <a:buSzPts val="1800"/>
              <a:buChar char="•"/>
            </a:pPr>
            <a:r>
              <a:rPr lang="en-US" sz="2000">
                <a:latin typeface="Gill Sans"/>
                <a:ea typeface="Gill Sans"/>
                <a:cs typeface="Gill Sans"/>
                <a:sym typeface="Gill Sans"/>
              </a:rPr>
              <a:t>PVOs and USAID Missions</a:t>
            </a:r>
            <a:r>
              <a:rPr lang="en-US">
                <a:latin typeface="Gill Sans"/>
                <a:ea typeface="Gill Sans"/>
                <a:cs typeface="Gill Sans"/>
                <a:sym typeface="Gill Sans"/>
              </a:rPr>
              <a:t> </a:t>
            </a:r>
            <a:r>
              <a:rPr lang="en-US" sz="2000">
                <a:latin typeface="Gill Sans"/>
                <a:ea typeface="Gill Sans"/>
                <a:cs typeface="Gill Sans"/>
                <a:sym typeface="Gill Sans"/>
              </a:rPr>
              <a:t>have access to a variety of equipment and supplies that are scarce in developing countries</a:t>
            </a:r>
            <a:r>
              <a:rPr lang="en-US" sz="2000">
                <a:solidFill>
                  <a:srgbClr val="002060"/>
                </a:solidFill>
                <a:latin typeface="Gill Sans"/>
                <a:ea typeface="Gill Sans"/>
                <a:cs typeface="Gill Sans"/>
                <a:sym typeface="Gill Sans"/>
              </a:rPr>
              <a:t>. </a:t>
            </a:r>
            <a:endParaRPr>
              <a:latin typeface="Gill Sans"/>
              <a:ea typeface="Gill Sans"/>
              <a:cs typeface="Gill Sans"/>
              <a:sym typeface="Gill Sans"/>
            </a:endParaRPr>
          </a:p>
          <a:p>
            <a:pPr marL="457200" lvl="0" indent="-228600" algn="l" rtl="0">
              <a:lnSpc>
                <a:spcPct val="100000"/>
              </a:lnSpc>
              <a:spcBef>
                <a:spcPts val="0"/>
              </a:spcBef>
              <a:spcAft>
                <a:spcPts val="0"/>
              </a:spcAft>
              <a:buSzPts val="1800"/>
              <a:buFont typeface="Arial"/>
              <a:buNone/>
            </a:pPr>
            <a:endParaRPr sz="2000">
              <a:latin typeface="Gill Sans"/>
              <a:ea typeface="Gill Sans"/>
              <a:cs typeface="Gill Sans"/>
              <a:sym typeface="Gill Sans"/>
            </a:endParaRPr>
          </a:p>
          <a:p>
            <a:pPr marL="457200" lvl="0" indent="-342900" algn="l" rtl="0">
              <a:lnSpc>
                <a:spcPct val="100000"/>
              </a:lnSpc>
              <a:spcBef>
                <a:spcPts val="0"/>
              </a:spcBef>
              <a:spcAft>
                <a:spcPts val="0"/>
              </a:spcAft>
              <a:buSzPts val="1800"/>
              <a:buChar char="•"/>
            </a:pPr>
            <a:r>
              <a:rPr lang="en-US" sz="2000">
                <a:latin typeface="Gill Sans"/>
                <a:ea typeface="Gill Sans"/>
                <a:cs typeface="Gill Sans"/>
                <a:sym typeface="Gill Sans"/>
              </a:rPr>
              <a:t>The capital saved by acquiring federal surplus property can be used to support other humanitarian aid and development programs.</a:t>
            </a:r>
            <a:endParaRPr/>
          </a:p>
          <a:p>
            <a:pPr marL="114300" lvl="0" indent="0" algn="l" rtl="0">
              <a:lnSpc>
                <a:spcPct val="100000"/>
              </a:lnSpc>
              <a:spcBef>
                <a:spcPts val="0"/>
              </a:spcBef>
              <a:spcAft>
                <a:spcPts val="0"/>
              </a:spcAft>
              <a:buSzPts val="1800"/>
              <a:buNone/>
            </a:pPr>
            <a:endParaRPr sz="2000">
              <a:latin typeface="Gill Sans"/>
              <a:ea typeface="Gill Sans"/>
              <a:cs typeface="Gill Sans"/>
              <a:sym typeface="Gill Sans"/>
            </a:endParaRPr>
          </a:p>
          <a:p>
            <a:pPr marL="457200" lvl="0" indent="-342900" algn="l" rtl="0">
              <a:lnSpc>
                <a:spcPct val="100000"/>
              </a:lnSpc>
              <a:spcBef>
                <a:spcPts val="0"/>
              </a:spcBef>
              <a:spcAft>
                <a:spcPts val="0"/>
              </a:spcAft>
              <a:buClr>
                <a:srgbClr val="635C5B"/>
              </a:buClr>
              <a:buSzPts val="1800"/>
              <a:buChar char="•"/>
            </a:pPr>
            <a:r>
              <a:rPr lang="en-US" sz="2000">
                <a:latin typeface="Gill Sans"/>
                <a:ea typeface="Gill Sans"/>
                <a:cs typeface="Gill Sans"/>
                <a:sym typeface="Gill Sans"/>
              </a:rPr>
              <a:t>The program offers PVOs the opportunity to strengthen the capacity of their in-country partners by utilizing surplus property to support health, education, agricultu</a:t>
            </a:r>
            <a:r>
              <a:rPr lang="en-US"/>
              <a:t>ral,</a:t>
            </a:r>
            <a:r>
              <a:rPr lang="en-US" sz="2000">
                <a:latin typeface="Gill Sans"/>
                <a:ea typeface="Gill Sans"/>
                <a:cs typeface="Gill Sans"/>
                <a:sym typeface="Gill Sans"/>
              </a:rPr>
              <a:t> and food security programs.  </a:t>
            </a:r>
            <a:endParaRPr>
              <a:latin typeface="Gill Sans"/>
              <a:ea typeface="Gill Sans"/>
              <a:cs typeface="Gill Sans"/>
              <a:sym typeface="Gill Sans"/>
            </a:endParaRPr>
          </a:p>
          <a:p>
            <a:pPr marL="457200" lvl="0" indent="-228600" algn="l" rtl="0">
              <a:lnSpc>
                <a:spcPct val="100000"/>
              </a:lnSpc>
              <a:spcBef>
                <a:spcPts val="0"/>
              </a:spcBef>
              <a:spcAft>
                <a:spcPts val="0"/>
              </a:spcAft>
              <a:buSzPts val="1800"/>
              <a:buNone/>
            </a:pPr>
            <a:endParaRPr>
              <a:latin typeface="Gill Sans"/>
              <a:ea typeface="Gill Sans"/>
              <a:cs typeface="Gill Sans"/>
              <a:sym typeface="Gill Sans"/>
            </a:endParaRPr>
          </a:p>
          <a:p>
            <a:pPr marL="0" lvl="0" indent="0" algn="l" rtl="0">
              <a:lnSpc>
                <a:spcPct val="100000"/>
              </a:lnSpc>
              <a:spcBef>
                <a:spcPts val="0"/>
              </a:spcBef>
              <a:spcAft>
                <a:spcPts val="0"/>
              </a:spcAft>
              <a:buSzPts val="1800"/>
              <a:buFont typeface="Gill Sans"/>
              <a:buNone/>
            </a:pPr>
            <a:endParaRPr sz="2000">
              <a:latin typeface="Gill Sans"/>
              <a:ea typeface="Gill Sans"/>
              <a:cs typeface="Gill Sans"/>
              <a:sym typeface="Gill Sans"/>
            </a:endParaRPr>
          </a:p>
          <a:p>
            <a:pPr marL="457200" lvl="0" indent="-228600" algn="l" rtl="0">
              <a:lnSpc>
                <a:spcPct val="100000"/>
              </a:lnSpc>
              <a:spcBef>
                <a:spcPts val="0"/>
              </a:spcBef>
              <a:spcAft>
                <a:spcPts val="0"/>
              </a:spcAft>
              <a:buClr>
                <a:srgbClr val="635C5B"/>
              </a:buClr>
              <a:buSzPts val="1800"/>
              <a:buNone/>
            </a:pPr>
            <a:endParaRPr/>
          </a:p>
        </p:txBody>
      </p:sp>
      <p:sp>
        <p:nvSpPr>
          <p:cNvPr id="260" name="Google Shape;260;p91"/>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Program Benefits</a:t>
            </a:r>
            <a:endParaRPr sz="2400">
              <a:solidFill>
                <a:srgbClr val="5D0517"/>
              </a:solidFill>
              <a:latin typeface="Gill Sans"/>
              <a:ea typeface="Gill Sans"/>
              <a:cs typeface="Gill Sans"/>
              <a:sym typeface="Gill Sans"/>
            </a:endParaRPr>
          </a:p>
        </p:txBody>
      </p:sp>
      <p:sp>
        <p:nvSpPr>
          <p:cNvPr id="261" name="Google Shape;261;p91"/>
          <p:cNvSpPr/>
          <p:nvPr/>
        </p:nvSpPr>
        <p:spPr>
          <a:xfrm>
            <a:off x="914400" y="1400145"/>
            <a:ext cx="756015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What are the benefits of participating in this program?</a:t>
            </a:r>
            <a:endParaRPr sz="2400" b="0" i="0" u="none" strike="noStrike" cap="none">
              <a:solidFill>
                <a:srgbClr val="000000"/>
              </a:solidFill>
              <a:latin typeface="Gill Sans"/>
              <a:ea typeface="Gill Sans"/>
              <a:cs typeface="Gill Sans"/>
              <a:sym typeface="Gill Sans"/>
            </a:endParaRPr>
          </a:p>
        </p:txBody>
      </p:sp>
      <p:sp>
        <p:nvSpPr>
          <p:cNvPr id="262" name="Google Shape;262;p91"/>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body" idx="1"/>
          </p:nvPr>
        </p:nvSpPr>
        <p:spPr>
          <a:xfrm>
            <a:off x="832200" y="1642000"/>
            <a:ext cx="10363200" cy="5063700"/>
          </a:xfrm>
          <a:prstGeom prst="rect">
            <a:avLst/>
          </a:prstGeom>
          <a:noFill/>
          <a:ln>
            <a:noFill/>
          </a:ln>
        </p:spPr>
        <p:txBody>
          <a:bodyPr spcFirstLastPara="1" wrap="square" lIns="91425" tIns="45700" rIns="91425" bIns="45700" anchor="t" anchorCtr="0">
            <a:noAutofit/>
          </a:bodyPr>
          <a:lstStyle/>
          <a:p>
            <a:pPr marL="347472" lvl="1" indent="-330200" algn="l" rtl="0">
              <a:lnSpc>
                <a:spcPct val="100000"/>
              </a:lnSpc>
              <a:spcBef>
                <a:spcPts val="0"/>
              </a:spcBef>
              <a:spcAft>
                <a:spcPts val="0"/>
              </a:spcAft>
              <a:buSzPts val="1600"/>
              <a:buFont typeface="Arial"/>
              <a:buChar char="•"/>
            </a:pPr>
            <a:r>
              <a:rPr lang="en-US" sz="1600">
                <a:latin typeface="Gill Sans"/>
                <a:ea typeface="Gill Sans"/>
                <a:cs typeface="Gill Sans"/>
                <a:sym typeface="Gill Sans"/>
              </a:rPr>
              <a:t>Since 1987, LEPP has transferred close to a billion dollars worth of federal surplus property to more than 70 countries around the world. </a:t>
            </a:r>
            <a:endParaRPr sz="1600">
              <a:latin typeface="Gill Sans"/>
              <a:ea typeface="Gill Sans"/>
              <a:cs typeface="Gill Sans"/>
              <a:sym typeface="Gill Sans"/>
            </a:endParaRPr>
          </a:p>
          <a:p>
            <a:pPr marL="914400" lvl="0" indent="0" algn="l" rtl="0">
              <a:lnSpc>
                <a:spcPct val="100000"/>
              </a:lnSpc>
              <a:spcBef>
                <a:spcPts val="0"/>
              </a:spcBef>
              <a:spcAft>
                <a:spcPts val="0"/>
              </a:spcAft>
              <a:buSzPts val="1800"/>
              <a:buNone/>
            </a:pPr>
            <a:endParaRPr sz="1600"/>
          </a:p>
          <a:p>
            <a:pPr marL="347472" lvl="1" indent="-330200" algn="l" rtl="0">
              <a:lnSpc>
                <a:spcPct val="100000"/>
              </a:lnSpc>
              <a:spcBef>
                <a:spcPts val="0"/>
              </a:spcBef>
              <a:spcAft>
                <a:spcPts val="0"/>
              </a:spcAft>
              <a:buSzPts val="1600"/>
              <a:buChar char="•"/>
            </a:pPr>
            <a:r>
              <a:rPr lang="en-US" sz="1600"/>
              <a:t>Over the past two years (in FY 21 and FY 22), nearly 70 million dollars worth of USG property was requisitioned through LEPP for use in development projects worldwide.</a:t>
            </a:r>
            <a:endParaRPr sz="1600"/>
          </a:p>
          <a:p>
            <a:pPr marL="914400" lvl="0" indent="0" algn="l" rtl="0">
              <a:lnSpc>
                <a:spcPct val="100000"/>
              </a:lnSpc>
              <a:spcBef>
                <a:spcPts val="0"/>
              </a:spcBef>
              <a:spcAft>
                <a:spcPts val="0"/>
              </a:spcAft>
              <a:buSzPts val="1800"/>
              <a:buNone/>
            </a:pPr>
            <a:endParaRPr sz="1600"/>
          </a:p>
          <a:p>
            <a:pPr marL="290322" lvl="1" indent="-273050" algn="l" rtl="0">
              <a:lnSpc>
                <a:spcPct val="100000"/>
              </a:lnSpc>
              <a:spcBef>
                <a:spcPts val="0"/>
              </a:spcBef>
              <a:spcAft>
                <a:spcPts val="0"/>
              </a:spcAft>
              <a:buSzPts val="1600"/>
              <a:buFont typeface="Arial"/>
              <a:buChar char="•"/>
            </a:pPr>
            <a:r>
              <a:rPr lang="en-US" sz="1600">
                <a:latin typeface="Gill Sans"/>
                <a:ea typeface="Gill Sans"/>
                <a:cs typeface="Gill Sans"/>
                <a:sym typeface="Gill Sans"/>
              </a:rPr>
              <a:t>In FY 22, more than 2.6 million people were served across the 110 partner programs/projects that use federal surplus property in countries in Africa, Asia, Eastern Europe, and Latin America</a:t>
            </a:r>
            <a:r>
              <a:rPr lang="en-US" sz="1600"/>
              <a:t> and the Caribbean.</a:t>
            </a:r>
            <a:r>
              <a:rPr lang="en-US" sz="1600">
                <a:latin typeface="Gill Sans"/>
                <a:ea typeface="Gill Sans"/>
                <a:cs typeface="Gill Sans"/>
                <a:sym typeface="Gill Sans"/>
              </a:rPr>
              <a:t> </a:t>
            </a:r>
            <a:endParaRPr sz="1600"/>
          </a:p>
          <a:p>
            <a:pPr marL="290322" lvl="1" indent="-171450" algn="l" rtl="0">
              <a:lnSpc>
                <a:spcPct val="100000"/>
              </a:lnSpc>
              <a:spcBef>
                <a:spcPts val="0"/>
              </a:spcBef>
              <a:spcAft>
                <a:spcPts val="0"/>
              </a:spcAft>
              <a:buSzPts val="1800"/>
              <a:buFont typeface="Arial"/>
              <a:buNone/>
            </a:pPr>
            <a:endParaRPr sz="1600">
              <a:latin typeface="Gill Sans"/>
              <a:ea typeface="Gill Sans"/>
              <a:cs typeface="Gill Sans"/>
              <a:sym typeface="Gill Sans"/>
            </a:endParaRPr>
          </a:p>
          <a:p>
            <a:pPr marL="290322" lvl="1" indent="-273050" algn="l" rtl="0">
              <a:lnSpc>
                <a:spcPct val="100000"/>
              </a:lnSpc>
              <a:spcBef>
                <a:spcPts val="0"/>
              </a:spcBef>
              <a:spcAft>
                <a:spcPts val="0"/>
              </a:spcAft>
              <a:buSzPts val="1600"/>
              <a:buFont typeface="Arial"/>
              <a:buChar char="•"/>
            </a:pPr>
            <a:r>
              <a:rPr lang="en-US" sz="1600">
                <a:latin typeface="Gill Sans"/>
                <a:ea typeface="Gill Sans"/>
                <a:cs typeface="Gill Sans"/>
                <a:sym typeface="Gill Sans"/>
              </a:rPr>
              <a:t>Of these 110 partner programs/projects, 65 of them (representing 59% of the total) are using federal surplus property focused on women, children, and gender equity.</a:t>
            </a:r>
            <a:endParaRPr sz="1600"/>
          </a:p>
          <a:p>
            <a:pPr marL="290322" lvl="1" indent="-171450" algn="l" rtl="0">
              <a:lnSpc>
                <a:spcPct val="100000"/>
              </a:lnSpc>
              <a:spcBef>
                <a:spcPts val="0"/>
              </a:spcBef>
              <a:spcAft>
                <a:spcPts val="0"/>
              </a:spcAft>
              <a:buSzPts val="1800"/>
              <a:buFont typeface="Arial"/>
              <a:buNone/>
            </a:pPr>
            <a:endParaRPr sz="1600">
              <a:latin typeface="Gill Sans"/>
              <a:ea typeface="Gill Sans"/>
              <a:cs typeface="Gill Sans"/>
              <a:sym typeface="Gill Sans"/>
            </a:endParaRPr>
          </a:p>
          <a:p>
            <a:pPr marL="290322" lvl="1" indent="-273050" algn="l" rtl="0">
              <a:lnSpc>
                <a:spcPct val="100000"/>
              </a:lnSpc>
              <a:spcBef>
                <a:spcPts val="0"/>
              </a:spcBef>
              <a:spcAft>
                <a:spcPts val="0"/>
              </a:spcAft>
              <a:buSzPts val="1600"/>
              <a:buFont typeface="Arial"/>
              <a:buChar char="•"/>
            </a:pPr>
            <a:r>
              <a:rPr lang="en-US" sz="1600">
                <a:latin typeface="Gill Sans"/>
                <a:ea typeface="Gill Sans"/>
                <a:cs typeface="Gill Sans"/>
                <a:sym typeface="Gill Sans"/>
              </a:rPr>
              <a:t>90 out of the 110 partner pr</a:t>
            </a:r>
            <a:r>
              <a:rPr lang="en-US" sz="1600"/>
              <a:t>ograms/projects </a:t>
            </a:r>
            <a:r>
              <a:rPr lang="en-US" sz="1600">
                <a:latin typeface="Gill Sans"/>
                <a:ea typeface="Gill Sans"/>
                <a:cs typeface="Gill Sans"/>
                <a:sym typeface="Gill Sans"/>
              </a:rPr>
              <a:t>(or 82%) engaged local stakeholders in the planning and implementation process of aid programs.</a:t>
            </a:r>
            <a:endParaRPr sz="1600"/>
          </a:p>
          <a:p>
            <a:pPr marL="290322" lvl="1" indent="-171450" algn="l" rtl="0">
              <a:lnSpc>
                <a:spcPct val="100000"/>
              </a:lnSpc>
              <a:spcBef>
                <a:spcPts val="0"/>
              </a:spcBef>
              <a:spcAft>
                <a:spcPts val="0"/>
              </a:spcAft>
              <a:buSzPts val="1800"/>
              <a:buFont typeface="Arial"/>
              <a:buNone/>
            </a:pPr>
            <a:endParaRPr sz="1600">
              <a:latin typeface="Gill Sans"/>
              <a:ea typeface="Gill Sans"/>
              <a:cs typeface="Gill Sans"/>
              <a:sym typeface="Gill Sans"/>
            </a:endParaRPr>
          </a:p>
          <a:p>
            <a:pPr marL="290322" lvl="1" indent="-273050" algn="l" rtl="0">
              <a:lnSpc>
                <a:spcPct val="100000"/>
              </a:lnSpc>
              <a:spcBef>
                <a:spcPts val="0"/>
              </a:spcBef>
              <a:spcAft>
                <a:spcPts val="0"/>
              </a:spcAft>
              <a:buSzPts val="1600"/>
              <a:buFont typeface="Arial"/>
              <a:buChar char="•"/>
            </a:pPr>
            <a:r>
              <a:rPr lang="en-US" sz="1600">
                <a:latin typeface="Gill Sans"/>
                <a:ea typeface="Gill Sans"/>
                <a:cs typeface="Gill Sans"/>
                <a:sym typeface="Gill Sans"/>
              </a:rPr>
              <a:t>In times of crisis, this work is even more critical. One illustration is LEPP’s partnership with United Ukrainian American Relief Committee, and Mission Without Borders, which shipped $4,036,233 worth of equipment to Ukraine in FY 22 and FY 23 to address humanitarian needs resulting from Russia’s war against Ukraine. Surplus property included medical equipment such as EKGs, resuscitators, stretchers, and syringes; cold weather clothing; bedding (sleep mats/bags/cots); and other supplies.</a:t>
            </a:r>
            <a:endParaRPr sz="1600"/>
          </a:p>
          <a:p>
            <a:pPr marL="4572" lvl="1" indent="0" algn="l" rtl="0">
              <a:lnSpc>
                <a:spcPct val="100000"/>
              </a:lnSpc>
              <a:spcBef>
                <a:spcPts val="0"/>
              </a:spcBef>
              <a:spcAft>
                <a:spcPts val="0"/>
              </a:spcAft>
              <a:buSzPts val="1800"/>
              <a:buFont typeface="Gill Sans"/>
              <a:buNone/>
            </a:pPr>
            <a:endParaRPr sz="1600">
              <a:latin typeface="Gill Sans"/>
              <a:ea typeface="Gill Sans"/>
              <a:cs typeface="Gill Sans"/>
              <a:sym typeface="Gill Sans"/>
            </a:endParaRPr>
          </a:p>
          <a:p>
            <a:pPr marL="457200" lvl="0" indent="-228600" algn="l" rtl="0">
              <a:lnSpc>
                <a:spcPct val="100000"/>
              </a:lnSpc>
              <a:spcBef>
                <a:spcPts val="0"/>
              </a:spcBef>
              <a:spcAft>
                <a:spcPts val="0"/>
              </a:spcAft>
              <a:buClr>
                <a:srgbClr val="635C5B"/>
              </a:buClr>
              <a:buSzPts val="1800"/>
              <a:buNone/>
            </a:pPr>
            <a:endParaRPr sz="1600"/>
          </a:p>
        </p:txBody>
      </p:sp>
      <p:sp>
        <p:nvSpPr>
          <p:cNvPr id="268" name="Google Shape;268;p6"/>
          <p:cNvSpPr txBox="1">
            <a:spLocks noGrp="1"/>
          </p:cNvSpPr>
          <p:nvPr>
            <p:ph type="title"/>
          </p:nvPr>
        </p:nvSpPr>
        <p:spPr>
          <a:xfrm>
            <a:off x="832207" y="190072"/>
            <a:ext cx="10363200" cy="91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67B9"/>
              </a:buClr>
              <a:buSzPts val="2800"/>
              <a:buFont typeface="Gill Sans"/>
              <a:buNone/>
            </a:pPr>
            <a:r>
              <a:rPr lang="en-US" sz="2400">
                <a:solidFill>
                  <a:srgbClr val="5D0517"/>
                </a:solidFill>
                <a:latin typeface="Gill Sans"/>
                <a:ea typeface="Gill Sans"/>
                <a:cs typeface="Gill Sans"/>
                <a:sym typeface="Gill Sans"/>
              </a:rPr>
              <a:t>Program Highlights</a:t>
            </a:r>
            <a:endParaRPr sz="2400">
              <a:solidFill>
                <a:srgbClr val="5D0517"/>
              </a:solidFill>
              <a:latin typeface="Gill Sans"/>
              <a:ea typeface="Gill Sans"/>
              <a:cs typeface="Gill Sans"/>
              <a:sym typeface="Gill Sans"/>
            </a:endParaRPr>
          </a:p>
        </p:txBody>
      </p:sp>
      <p:sp>
        <p:nvSpPr>
          <p:cNvPr id="269" name="Google Shape;269;p6"/>
          <p:cNvSpPr/>
          <p:nvPr/>
        </p:nvSpPr>
        <p:spPr>
          <a:xfrm>
            <a:off x="832207" y="1142421"/>
            <a:ext cx="756015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2"/>
                </a:solidFill>
                <a:latin typeface="Gill Sans"/>
                <a:ea typeface="Gill Sans"/>
                <a:cs typeface="Gill Sans"/>
                <a:sym typeface="Gill Sans"/>
              </a:rPr>
              <a:t>What are the major highlights of this program?</a:t>
            </a:r>
            <a:endParaRPr sz="2400" b="0" i="0" u="none" strike="noStrike" cap="none">
              <a:solidFill>
                <a:srgbClr val="000000"/>
              </a:solidFill>
              <a:latin typeface="Gill Sans"/>
              <a:ea typeface="Gill Sans"/>
              <a:cs typeface="Gill Sans"/>
              <a:sym typeface="Gill Sans"/>
            </a:endParaRPr>
          </a:p>
        </p:txBody>
      </p:sp>
      <p:sp>
        <p:nvSpPr>
          <p:cNvPr id="270" name="Google Shape;270;p6"/>
          <p:cNvSpPr txBox="1">
            <a:spLocks noGrp="1"/>
          </p:cNvSpPr>
          <p:nvPr>
            <p:ph type="sldNum" idx="12"/>
          </p:nvPr>
        </p:nvSpPr>
        <p:spPr>
          <a:xfrm>
            <a:off x="9144000" y="6520934"/>
            <a:ext cx="2844800" cy="18466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USAID PPT Graphics">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3870</TotalTime>
  <Words>1842</Words>
  <Application>Microsoft Office PowerPoint</Application>
  <PresentationFormat>Widescreen</PresentationFormat>
  <Paragraphs>208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Gill Sans</vt:lpstr>
      <vt:lpstr>Times New Roman</vt:lpstr>
      <vt:lpstr>Symbol</vt:lpstr>
      <vt:lpstr>Arial</vt:lpstr>
      <vt:lpstr>Calibri</vt:lpstr>
      <vt:lpstr>USAID PPT Graphics</vt:lpstr>
      <vt:lpstr>Limited Excess Property Program (LEPP)  Information Webinar April 26, 2023</vt:lpstr>
      <vt:lpstr>Introductions &amp; Housekeeping Items</vt:lpstr>
      <vt:lpstr>Agenda</vt:lpstr>
      <vt:lpstr>Program Overview</vt:lpstr>
      <vt:lpstr>Program Overview</vt:lpstr>
      <vt:lpstr>Program Overview </vt:lpstr>
      <vt:lpstr>Program Overview</vt:lpstr>
      <vt:lpstr>Program Benefits</vt:lpstr>
      <vt:lpstr>Program Highlights</vt:lpstr>
      <vt:lpstr>PVO Participation</vt:lpstr>
      <vt:lpstr>PVO Participation</vt:lpstr>
      <vt:lpstr>PVO Participation</vt:lpstr>
      <vt:lpstr>607 Determination Process</vt:lpstr>
      <vt:lpstr>607 Determination Process</vt:lpstr>
      <vt:lpstr>607 Determination Process</vt:lpstr>
      <vt:lpstr>Participating 607 Countries</vt:lpstr>
      <vt:lpstr>Requirements for Participation</vt:lpstr>
      <vt:lpstr>Requirements for Participation</vt:lpstr>
      <vt:lpstr>Requirements for Participation</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Excess Property Program (LEPP)  Information Webinar April 26, 2023</dc:title>
  <dc:creator>Schlesinger, Lori J. (DCHA/ASHA)</dc:creator>
  <cp:lastModifiedBy>Rachael Byrd</cp:lastModifiedBy>
  <cp:revision>9</cp:revision>
  <dcterms:created xsi:type="dcterms:W3CDTF">2021-02-09T16:10:12Z</dcterms:created>
  <dcterms:modified xsi:type="dcterms:W3CDTF">2023-05-17T14:08:12Z</dcterms:modified>
</cp:coreProperties>
</file>